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402" r:id="rId2"/>
    <p:sldId id="551" r:id="rId3"/>
    <p:sldId id="550" r:id="rId4"/>
    <p:sldId id="488" r:id="rId5"/>
    <p:sldId id="490" r:id="rId6"/>
    <p:sldId id="530" r:id="rId7"/>
    <p:sldId id="552" r:id="rId8"/>
    <p:sldId id="533" r:id="rId9"/>
    <p:sldId id="534" r:id="rId10"/>
    <p:sldId id="535" r:id="rId11"/>
    <p:sldId id="536" r:id="rId12"/>
    <p:sldId id="554" r:id="rId13"/>
    <p:sldId id="553" r:id="rId14"/>
    <p:sldId id="560" r:id="rId15"/>
    <p:sldId id="537" r:id="rId16"/>
    <p:sldId id="538" r:id="rId17"/>
    <p:sldId id="539" r:id="rId18"/>
    <p:sldId id="540" r:id="rId19"/>
    <p:sldId id="541" r:id="rId20"/>
    <p:sldId id="542" r:id="rId21"/>
    <p:sldId id="558" r:id="rId22"/>
    <p:sldId id="557" r:id="rId23"/>
    <p:sldId id="561" r:id="rId24"/>
    <p:sldId id="559" r:id="rId25"/>
    <p:sldId id="544" r:id="rId26"/>
    <p:sldId id="545" r:id="rId27"/>
    <p:sldId id="546" r:id="rId28"/>
    <p:sldId id="547" r:id="rId29"/>
    <p:sldId id="548" r:id="rId30"/>
    <p:sldId id="549" r:id="rId31"/>
    <p:sldId id="469" r:id="rId32"/>
  </p:sldIdLst>
  <p:sldSz cx="9144000" cy="6858000" type="screen4x3"/>
  <p:notesSz cx="6797675" cy="9926638"/>
  <p:embeddedFontLst>
    <p:embeddedFont>
      <p:font typeface="나눔명조" panose="02020603020101020101" pitchFamily="18" charset="-127"/>
      <p:regular r:id="rId35"/>
      <p:bold r:id="rId36"/>
    </p:embeddedFont>
    <p:embeddedFont>
      <p:font typeface="MS PGothic" panose="020B0600070205080204" pitchFamily="34" charset="-128"/>
      <p:regular r:id="rId37"/>
    </p:embeddedFont>
    <p:embeddedFont>
      <p:font typeface="맑은 고딕" panose="020B0503020000020004" pitchFamily="50" charset="-127"/>
      <p:regular r:id="rId38"/>
      <p:bold r:id="rId39"/>
    </p:embeddedFont>
    <p:embeddedFont>
      <p:font typeface="나눔고딕 ExtraBold" panose="020D0904000000000000" pitchFamily="50" charset="-127"/>
      <p:bold r:id="rId40"/>
    </p:embeddedFont>
    <p:embeddedFont>
      <p:font typeface="MS Gothic" panose="020B0609070205080204" pitchFamily="49" charset="-128"/>
      <p:regular r:id="rId41"/>
    </p:embeddedFont>
    <p:embeddedFont>
      <p:font typeface="나눔고딕" panose="020D0604000000000000" pitchFamily="50" charset="-127"/>
      <p:regular r:id="rId42"/>
      <p:bold r:id="rId43"/>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a:srgbClr val="E9D0FC"/>
    <a:srgbClr val="6600CC"/>
    <a:srgbClr val="CC99FF"/>
    <a:srgbClr val="FFFFCC"/>
    <a:srgbClr val="FF9966"/>
    <a:srgbClr val="A6D86E"/>
    <a:srgbClr val="F3A65E"/>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90628" autoAdjust="0"/>
  </p:normalViewPr>
  <p:slideViewPr>
    <p:cSldViewPr snapToGrid="0">
      <p:cViewPr>
        <p:scale>
          <a:sx n="66" d="100"/>
          <a:sy n="66" d="100"/>
        </p:scale>
        <p:origin x="1692"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960FAF-ACE1-4A79-AB47-E456080FFDF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pPr latinLnBrk="1"/>
          <a:endParaRPr lang="ko-KR" altLang="en-US"/>
        </a:p>
      </dgm:t>
    </dgm:pt>
    <dgm:pt modelId="{8EDB293A-E725-40D7-9067-F72EA8ECB074}">
      <dgm:prSet phldrT="[텍스트]"/>
      <dgm:spPr/>
      <dgm:t>
        <a:bodyPr/>
        <a:lstStyle/>
        <a:p>
          <a:pPr latinLnBrk="1"/>
          <a:r>
            <a:rPr lang="ja-JP" dirty="0" smtClean="0">
              <a:latin typeface="MS PGothic" panose="020B0600070205080204" pitchFamily="34" charset="-128"/>
              <a:ea typeface="MS PGothic" panose="020B0600070205080204" pitchFamily="34" charset="-128"/>
            </a:rPr>
            <a:t>受付や判断</a:t>
          </a:r>
          <a:endParaRPr lang="ko-KR" altLang="en-US" dirty="0">
            <a:latin typeface="MS PGothic" panose="020B0600070205080204" pitchFamily="34" charset="-128"/>
          </a:endParaRPr>
        </a:p>
      </dgm:t>
    </dgm:pt>
    <dgm:pt modelId="{83D1D7B2-4D9B-4159-BB09-9FEFA81E5E5F}" type="parTrans" cxnId="{88D96495-EE7C-42D2-9097-4FB0E0B1B27C}">
      <dgm:prSet/>
      <dgm:spPr/>
      <dgm:t>
        <a:bodyPr/>
        <a:lstStyle/>
        <a:p>
          <a:pPr latinLnBrk="1"/>
          <a:endParaRPr lang="ko-KR" altLang="en-US">
            <a:latin typeface="MS PGothic" panose="020B0600070205080204" pitchFamily="34" charset="-128"/>
          </a:endParaRPr>
        </a:p>
      </dgm:t>
    </dgm:pt>
    <dgm:pt modelId="{720AB2C2-BF39-4139-AD00-6BC39CE6CCCF}" type="sibTrans" cxnId="{88D96495-EE7C-42D2-9097-4FB0E0B1B27C}">
      <dgm:prSet/>
      <dgm:spPr/>
      <dgm:t>
        <a:bodyPr/>
        <a:lstStyle/>
        <a:p>
          <a:pPr latinLnBrk="1"/>
          <a:endParaRPr lang="ko-KR" altLang="en-US">
            <a:latin typeface="MS PGothic" panose="020B0600070205080204" pitchFamily="34" charset="-128"/>
          </a:endParaRPr>
        </a:p>
      </dgm:t>
    </dgm:pt>
    <dgm:pt modelId="{FD81A6F8-DEDE-4A50-ADA3-DABDEA18D9BC}">
      <dgm:prSet phldrT="[텍스트]"/>
      <dgm:spPr/>
      <dgm:t>
        <a:bodyPr/>
        <a:lstStyle/>
        <a:p>
          <a:pPr latinLnBrk="1"/>
          <a:r>
            <a:rPr lang="ja-JP" dirty="0" smtClean="0">
              <a:latin typeface="MS PGothic" panose="020B0600070205080204" pitchFamily="34" charset="-128"/>
              <a:ea typeface="MS PGothic" panose="020B0600070205080204" pitchFamily="34" charset="-128"/>
            </a:rPr>
            <a:t>現場調査</a:t>
          </a:r>
          <a:br>
            <a:rPr lang="ja-JP" dirty="0" smtClean="0">
              <a:latin typeface="MS PGothic" panose="020B0600070205080204" pitchFamily="34" charset="-128"/>
              <a:ea typeface="MS PGothic" panose="020B0600070205080204" pitchFamily="34" charset="-128"/>
            </a:rPr>
          </a:br>
          <a:r>
            <a:rPr lang="ja-JP" dirty="0" smtClean="0">
              <a:latin typeface="MS PGothic" panose="020B0600070205080204" pitchFamily="34" charset="-128"/>
              <a:ea typeface="MS PGothic" panose="020B0600070205080204" pitchFamily="34" charset="-128"/>
            </a:rPr>
            <a:t>現場訪問</a:t>
          </a:r>
          <a:endParaRPr lang="ko-KR" altLang="en-US" dirty="0">
            <a:latin typeface="MS PGothic" panose="020B0600070205080204" pitchFamily="34" charset="-128"/>
          </a:endParaRPr>
        </a:p>
      </dgm:t>
    </dgm:pt>
    <dgm:pt modelId="{8D9FC365-71A2-4172-BDCF-F17F6ABDCD4C}" type="parTrans" cxnId="{D2565547-0CE2-4E7D-828E-302AB2C04B94}">
      <dgm:prSet/>
      <dgm:spPr/>
      <dgm:t>
        <a:bodyPr/>
        <a:lstStyle/>
        <a:p>
          <a:pPr latinLnBrk="1"/>
          <a:endParaRPr lang="ko-KR" altLang="en-US">
            <a:latin typeface="MS PGothic" panose="020B0600070205080204" pitchFamily="34" charset="-128"/>
          </a:endParaRPr>
        </a:p>
      </dgm:t>
    </dgm:pt>
    <dgm:pt modelId="{6CCEE57E-B6DA-4001-B1EA-F3EC09CF5480}" type="sibTrans" cxnId="{D2565547-0CE2-4E7D-828E-302AB2C04B94}">
      <dgm:prSet/>
      <dgm:spPr/>
      <dgm:t>
        <a:bodyPr/>
        <a:lstStyle/>
        <a:p>
          <a:pPr latinLnBrk="1"/>
          <a:endParaRPr lang="ko-KR" altLang="en-US">
            <a:latin typeface="MS PGothic" panose="020B0600070205080204" pitchFamily="34" charset="-128"/>
          </a:endParaRPr>
        </a:p>
      </dgm:t>
    </dgm:pt>
    <dgm:pt modelId="{D391C55F-2430-4E1F-86AF-402AC01C3100}">
      <dgm:prSet phldrT="[텍스트]"/>
      <dgm:spPr/>
      <dgm:t>
        <a:bodyPr/>
        <a:lstStyle/>
        <a:p>
          <a:pPr latinLnBrk="1"/>
          <a:r>
            <a:rPr lang="ja-JP" dirty="0" smtClean="0">
              <a:latin typeface="MS PGothic" panose="020B0600070205080204" pitchFamily="34" charset="-128"/>
              <a:ea typeface="MS PGothic" panose="020B0600070205080204" pitchFamily="34" charset="-128"/>
            </a:rPr>
            <a:t>被害者</a:t>
          </a:r>
          <a:br>
            <a:rPr lang="ja-JP" dirty="0" smtClean="0">
              <a:latin typeface="MS PGothic" panose="020B0600070205080204" pitchFamily="34" charset="-128"/>
              <a:ea typeface="MS PGothic" panose="020B0600070205080204" pitchFamily="34" charset="-128"/>
            </a:rPr>
          </a:br>
          <a:r>
            <a:rPr lang="ja-JP" dirty="0" smtClean="0">
              <a:latin typeface="MS PGothic" panose="020B0600070205080204" pitchFamily="34" charset="-128"/>
              <a:ea typeface="MS PGothic" panose="020B0600070205080204" pitchFamily="34" charset="-128"/>
            </a:rPr>
            <a:t>保護措置</a:t>
          </a:r>
          <a:endParaRPr lang="ko-KR" altLang="en-US" dirty="0">
            <a:latin typeface="MS PGothic" panose="020B0600070205080204" pitchFamily="34" charset="-128"/>
          </a:endParaRPr>
        </a:p>
      </dgm:t>
    </dgm:pt>
    <dgm:pt modelId="{B9CD115F-2DF7-4347-8BBC-03B95E38FD6B}" type="parTrans" cxnId="{F6FE9D60-7939-4C58-AC6C-137D1DE66190}">
      <dgm:prSet/>
      <dgm:spPr/>
      <dgm:t>
        <a:bodyPr/>
        <a:lstStyle/>
        <a:p>
          <a:pPr latinLnBrk="1"/>
          <a:endParaRPr lang="ko-KR" altLang="en-US">
            <a:latin typeface="MS PGothic" panose="020B0600070205080204" pitchFamily="34" charset="-128"/>
          </a:endParaRPr>
        </a:p>
      </dgm:t>
    </dgm:pt>
    <dgm:pt modelId="{3E864A81-0C8A-4013-A94C-98205872C035}" type="sibTrans" cxnId="{F6FE9D60-7939-4C58-AC6C-137D1DE66190}">
      <dgm:prSet/>
      <dgm:spPr/>
      <dgm:t>
        <a:bodyPr/>
        <a:lstStyle/>
        <a:p>
          <a:pPr latinLnBrk="1"/>
          <a:endParaRPr lang="ko-KR" altLang="en-US">
            <a:latin typeface="MS PGothic" panose="020B0600070205080204" pitchFamily="34" charset="-128"/>
          </a:endParaRPr>
        </a:p>
      </dgm:t>
    </dgm:pt>
    <dgm:pt modelId="{6C8B7F72-7FE4-4C90-B0EF-3E31553057E7}">
      <dgm:prSet phldrT="[텍스트]"/>
      <dgm:spPr/>
      <dgm:t>
        <a:bodyPr/>
        <a:lstStyle/>
        <a:p>
          <a:pPr latinLnBrk="1"/>
          <a:r>
            <a:rPr lang="ja-JP" dirty="0" smtClean="0">
              <a:latin typeface="MS PGothic" panose="020B0600070205080204" pitchFamily="34" charset="-128"/>
              <a:ea typeface="MS PGothic" panose="020B0600070205080204" pitchFamily="34" charset="-128"/>
            </a:rPr>
            <a:t>刑事手続きの</a:t>
          </a:r>
          <a:r>
            <a:rPr lang="ja-JP" altLang="en-US" dirty="0" smtClean="0">
              <a:latin typeface="MS PGothic" panose="020B0600070205080204" pitchFamily="34" charset="-128"/>
              <a:ea typeface="MS PGothic" panose="020B0600070205080204" pitchFamily="34" charset="-128"/>
            </a:rPr>
            <a:t>　</a:t>
          </a:r>
          <a:r>
            <a:rPr lang="ja-JP" dirty="0" smtClean="0">
              <a:latin typeface="MS PGothic" panose="020B0600070205080204" pitchFamily="34" charset="-128"/>
              <a:ea typeface="MS PGothic" panose="020B0600070205080204" pitchFamily="34" charset="-128"/>
            </a:rPr>
            <a:t>支援</a:t>
          </a:r>
          <a:br>
            <a:rPr lang="ja-JP" dirty="0" smtClean="0">
              <a:latin typeface="MS PGothic" panose="020B0600070205080204" pitchFamily="34" charset="-128"/>
              <a:ea typeface="MS PGothic" panose="020B0600070205080204" pitchFamily="34" charset="-128"/>
            </a:rPr>
          </a:br>
          <a:r>
            <a:rPr lang="ja-JP" dirty="0" smtClean="0">
              <a:latin typeface="MS PGothic" panose="020B0600070205080204" pitchFamily="34" charset="-128"/>
              <a:ea typeface="MS PGothic" panose="020B0600070205080204" pitchFamily="34" charset="-128"/>
            </a:rPr>
            <a:t>(被害者、加害者)</a:t>
          </a:r>
          <a:endParaRPr lang="ko-KR" altLang="en-US" dirty="0">
            <a:latin typeface="MS PGothic" panose="020B0600070205080204" pitchFamily="34" charset="-128"/>
          </a:endParaRPr>
        </a:p>
      </dgm:t>
    </dgm:pt>
    <dgm:pt modelId="{5C86746D-277B-4D7F-9A09-45D31141A89C}" type="parTrans" cxnId="{0BC5E889-AF95-4B3B-A29C-C79F06442A2D}">
      <dgm:prSet/>
      <dgm:spPr/>
      <dgm:t>
        <a:bodyPr/>
        <a:lstStyle/>
        <a:p>
          <a:pPr latinLnBrk="1"/>
          <a:endParaRPr lang="ko-KR" altLang="en-US">
            <a:latin typeface="MS PGothic" panose="020B0600070205080204" pitchFamily="34" charset="-128"/>
          </a:endParaRPr>
        </a:p>
      </dgm:t>
    </dgm:pt>
    <dgm:pt modelId="{FCD5889E-5C2B-4857-B323-1B375FCAC389}" type="sibTrans" cxnId="{0BC5E889-AF95-4B3B-A29C-C79F06442A2D}">
      <dgm:prSet/>
      <dgm:spPr/>
      <dgm:t>
        <a:bodyPr/>
        <a:lstStyle/>
        <a:p>
          <a:pPr latinLnBrk="1"/>
          <a:endParaRPr lang="ko-KR" altLang="en-US">
            <a:latin typeface="MS PGothic" panose="020B0600070205080204" pitchFamily="34" charset="-128"/>
          </a:endParaRPr>
        </a:p>
      </dgm:t>
    </dgm:pt>
    <dgm:pt modelId="{47BBFAEC-D9FC-49B7-9342-7BFF74A0CAEA}">
      <dgm:prSet phldrT="[텍스트]"/>
      <dgm:spPr/>
      <dgm:t>
        <a:bodyPr/>
        <a:lstStyle/>
        <a:p>
          <a:pPr latinLnBrk="1"/>
          <a:r>
            <a:rPr lang="ja-JP" dirty="0" smtClean="0">
              <a:latin typeface="MS PGothic" panose="020B0600070205080204" pitchFamily="34" charset="-128"/>
              <a:ea typeface="MS PGothic" panose="020B0600070205080204" pitchFamily="34" charset="-128"/>
            </a:rPr>
            <a:t>事後モニタリング</a:t>
          </a:r>
          <a:endParaRPr lang="ko-KR" altLang="en-US" dirty="0">
            <a:latin typeface="MS PGothic" panose="020B0600070205080204" pitchFamily="34" charset="-128"/>
          </a:endParaRPr>
        </a:p>
      </dgm:t>
    </dgm:pt>
    <dgm:pt modelId="{4BE43B71-2806-4ED3-A6C5-75DBBEB4E223}" type="parTrans" cxnId="{64EE7EA5-326E-4739-BBE8-D00B884E673D}">
      <dgm:prSet/>
      <dgm:spPr/>
      <dgm:t>
        <a:bodyPr/>
        <a:lstStyle/>
        <a:p>
          <a:pPr latinLnBrk="1"/>
          <a:endParaRPr lang="ko-KR" altLang="en-US">
            <a:latin typeface="MS PGothic" panose="020B0600070205080204" pitchFamily="34" charset="-128"/>
          </a:endParaRPr>
        </a:p>
      </dgm:t>
    </dgm:pt>
    <dgm:pt modelId="{F966C4A0-8EC5-4D4A-8012-059DFE773AB1}" type="sibTrans" cxnId="{64EE7EA5-326E-4739-BBE8-D00B884E673D}">
      <dgm:prSet/>
      <dgm:spPr/>
      <dgm:t>
        <a:bodyPr/>
        <a:lstStyle/>
        <a:p>
          <a:pPr latinLnBrk="1"/>
          <a:endParaRPr lang="ko-KR" altLang="en-US">
            <a:latin typeface="MS PGothic" panose="020B0600070205080204" pitchFamily="34" charset="-128"/>
          </a:endParaRPr>
        </a:p>
      </dgm:t>
    </dgm:pt>
    <dgm:pt modelId="{334F7948-9562-4F56-B6DF-D55687C1DC4A}" type="pres">
      <dgm:prSet presAssocID="{20960FAF-ACE1-4A79-AB47-E456080FFDFA}" presName="diagram" presStyleCnt="0">
        <dgm:presLayoutVars>
          <dgm:dir/>
          <dgm:resizeHandles val="exact"/>
        </dgm:presLayoutVars>
      </dgm:prSet>
      <dgm:spPr/>
      <dgm:t>
        <a:bodyPr/>
        <a:lstStyle/>
        <a:p>
          <a:pPr latinLnBrk="1"/>
          <a:endParaRPr lang="ko-KR" altLang="en-US"/>
        </a:p>
      </dgm:t>
    </dgm:pt>
    <dgm:pt modelId="{37F87439-D9A9-4CD9-BD1B-7C2DF932A1E0}" type="pres">
      <dgm:prSet presAssocID="{8EDB293A-E725-40D7-9067-F72EA8ECB074}" presName="node" presStyleLbl="node1" presStyleIdx="0" presStyleCnt="5">
        <dgm:presLayoutVars>
          <dgm:bulletEnabled val="1"/>
        </dgm:presLayoutVars>
      </dgm:prSet>
      <dgm:spPr/>
      <dgm:t>
        <a:bodyPr/>
        <a:lstStyle/>
        <a:p>
          <a:pPr latinLnBrk="1"/>
          <a:endParaRPr lang="ko-KR" altLang="en-US"/>
        </a:p>
      </dgm:t>
    </dgm:pt>
    <dgm:pt modelId="{0C8F389E-4456-49F6-93BA-70E543B6516F}" type="pres">
      <dgm:prSet presAssocID="{720AB2C2-BF39-4139-AD00-6BC39CE6CCCF}" presName="sibTrans" presStyleLbl="sibTrans2D1" presStyleIdx="0" presStyleCnt="4"/>
      <dgm:spPr/>
      <dgm:t>
        <a:bodyPr/>
        <a:lstStyle/>
        <a:p>
          <a:pPr latinLnBrk="1"/>
          <a:endParaRPr lang="ko-KR" altLang="en-US"/>
        </a:p>
      </dgm:t>
    </dgm:pt>
    <dgm:pt modelId="{527E2B3B-D197-414A-8946-7E35C67D8C27}" type="pres">
      <dgm:prSet presAssocID="{720AB2C2-BF39-4139-AD00-6BC39CE6CCCF}" presName="connectorText" presStyleLbl="sibTrans2D1" presStyleIdx="0" presStyleCnt="4"/>
      <dgm:spPr/>
      <dgm:t>
        <a:bodyPr/>
        <a:lstStyle/>
        <a:p>
          <a:pPr latinLnBrk="1"/>
          <a:endParaRPr lang="ko-KR" altLang="en-US"/>
        </a:p>
      </dgm:t>
    </dgm:pt>
    <dgm:pt modelId="{5D2C0223-6921-46A9-AFB5-3489EDFB276C}" type="pres">
      <dgm:prSet presAssocID="{FD81A6F8-DEDE-4A50-ADA3-DABDEA18D9BC}" presName="node" presStyleLbl="node1" presStyleIdx="1" presStyleCnt="5">
        <dgm:presLayoutVars>
          <dgm:bulletEnabled val="1"/>
        </dgm:presLayoutVars>
      </dgm:prSet>
      <dgm:spPr/>
      <dgm:t>
        <a:bodyPr/>
        <a:lstStyle/>
        <a:p>
          <a:pPr latinLnBrk="1"/>
          <a:endParaRPr lang="ko-KR" altLang="en-US"/>
        </a:p>
      </dgm:t>
    </dgm:pt>
    <dgm:pt modelId="{1E74607C-9781-4AF0-9FC3-E464586D641E}" type="pres">
      <dgm:prSet presAssocID="{6CCEE57E-B6DA-4001-B1EA-F3EC09CF5480}" presName="sibTrans" presStyleLbl="sibTrans2D1" presStyleIdx="1" presStyleCnt="4"/>
      <dgm:spPr/>
      <dgm:t>
        <a:bodyPr/>
        <a:lstStyle/>
        <a:p>
          <a:pPr latinLnBrk="1"/>
          <a:endParaRPr lang="ko-KR" altLang="en-US"/>
        </a:p>
      </dgm:t>
    </dgm:pt>
    <dgm:pt modelId="{0E25333E-9E56-461C-8208-9D40FCDB39B1}" type="pres">
      <dgm:prSet presAssocID="{6CCEE57E-B6DA-4001-B1EA-F3EC09CF5480}" presName="connectorText" presStyleLbl="sibTrans2D1" presStyleIdx="1" presStyleCnt="4"/>
      <dgm:spPr/>
      <dgm:t>
        <a:bodyPr/>
        <a:lstStyle/>
        <a:p>
          <a:pPr latinLnBrk="1"/>
          <a:endParaRPr lang="ko-KR" altLang="en-US"/>
        </a:p>
      </dgm:t>
    </dgm:pt>
    <dgm:pt modelId="{4F6DFB9B-9F2D-4CAE-A929-E476611529AD}" type="pres">
      <dgm:prSet presAssocID="{D391C55F-2430-4E1F-86AF-402AC01C3100}" presName="node" presStyleLbl="node1" presStyleIdx="2" presStyleCnt="5">
        <dgm:presLayoutVars>
          <dgm:bulletEnabled val="1"/>
        </dgm:presLayoutVars>
      </dgm:prSet>
      <dgm:spPr/>
      <dgm:t>
        <a:bodyPr/>
        <a:lstStyle/>
        <a:p>
          <a:pPr latinLnBrk="1"/>
          <a:endParaRPr lang="ko-KR" altLang="en-US"/>
        </a:p>
      </dgm:t>
    </dgm:pt>
    <dgm:pt modelId="{A5E3DFBA-DAF5-40F2-B393-668DB17D00D1}" type="pres">
      <dgm:prSet presAssocID="{3E864A81-0C8A-4013-A94C-98205872C035}" presName="sibTrans" presStyleLbl="sibTrans2D1" presStyleIdx="2" presStyleCnt="4"/>
      <dgm:spPr/>
      <dgm:t>
        <a:bodyPr/>
        <a:lstStyle/>
        <a:p>
          <a:pPr latinLnBrk="1"/>
          <a:endParaRPr lang="ko-KR" altLang="en-US"/>
        </a:p>
      </dgm:t>
    </dgm:pt>
    <dgm:pt modelId="{A4B0D2FF-4904-42CD-8E00-7D21147CE8A9}" type="pres">
      <dgm:prSet presAssocID="{3E864A81-0C8A-4013-A94C-98205872C035}" presName="connectorText" presStyleLbl="sibTrans2D1" presStyleIdx="2" presStyleCnt="4"/>
      <dgm:spPr/>
      <dgm:t>
        <a:bodyPr/>
        <a:lstStyle/>
        <a:p>
          <a:pPr latinLnBrk="1"/>
          <a:endParaRPr lang="ko-KR" altLang="en-US"/>
        </a:p>
      </dgm:t>
    </dgm:pt>
    <dgm:pt modelId="{B83E10D9-DAC7-4593-B3E0-A2B1AF0516F8}" type="pres">
      <dgm:prSet presAssocID="{6C8B7F72-7FE4-4C90-B0EF-3E31553057E7}" presName="node" presStyleLbl="node1" presStyleIdx="3" presStyleCnt="5">
        <dgm:presLayoutVars>
          <dgm:bulletEnabled val="1"/>
        </dgm:presLayoutVars>
      </dgm:prSet>
      <dgm:spPr/>
      <dgm:t>
        <a:bodyPr/>
        <a:lstStyle/>
        <a:p>
          <a:pPr latinLnBrk="1"/>
          <a:endParaRPr lang="ko-KR" altLang="en-US"/>
        </a:p>
      </dgm:t>
    </dgm:pt>
    <dgm:pt modelId="{0B381E88-3ED6-497A-A351-C6670248294A}" type="pres">
      <dgm:prSet presAssocID="{FCD5889E-5C2B-4857-B323-1B375FCAC389}" presName="sibTrans" presStyleLbl="sibTrans2D1" presStyleIdx="3" presStyleCnt="4"/>
      <dgm:spPr/>
      <dgm:t>
        <a:bodyPr/>
        <a:lstStyle/>
        <a:p>
          <a:pPr latinLnBrk="1"/>
          <a:endParaRPr lang="ko-KR" altLang="en-US"/>
        </a:p>
      </dgm:t>
    </dgm:pt>
    <dgm:pt modelId="{DD844497-E407-41F0-B53E-8578488E546D}" type="pres">
      <dgm:prSet presAssocID="{FCD5889E-5C2B-4857-B323-1B375FCAC389}" presName="connectorText" presStyleLbl="sibTrans2D1" presStyleIdx="3" presStyleCnt="4"/>
      <dgm:spPr/>
      <dgm:t>
        <a:bodyPr/>
        <a:lstStyle/>
        <a:p>
          <a:pPr latinLnBrk="1"/>
          <a:endParaRPr lang="ko-KR" altLang="en-US"/>
        </a:p>
      </dgm:t>
    </dgm:pt>
    <dgm:pt modelId="{B499D11E-67A4-42BC-9F6B-511804FB514B}" type="pres">
      <dgm:prSet presAssocID="{47BBFAEC-D9FC-49B7-9342-7BFF74A0CAEA}" presName="node" presStyleLbl="node1" presStyleIdx="4" presStyleCnt="5">
        <dgm:presLayoutVars>
          <dgm:bulletEnabled val="1"/>
        </dgm:presLayoutVars>
      </dgm:prSet>
      <dgm:spPr/>
      <dgm:t>
        <a:bodyPr/>
        <a:lstStyle/>
        <a:p>
          <a:pPr latinLnBrk="1"/>
          <a:endParaRPr lang="ko-KR" altLang="en-US"/>
        </a:p>
      </dgm:t>
    </dgm:pt>
  </dgm:ptLst>
  <dgm:cxnLst>
    <dgm:cxn modelId="{BE751162-8D87-4795-8032-F2DC73A19821}" type="presOf" srcId="{3E864A81-0C8A-4013-A94C-98205872C035}" destId="{A5E3DFBA-DAF5-40F2-B393-668DB17D00D1}" srcOrd="0" destOrd="0" presId="urn:microsoft.com/office/officeart/2005/8/layout/process5"/>
    <dgm:cxn modelId="{A5AA058B-682D-41ED-8314-D610604672F2}" type="presOf" srcId="{D391C55F-2430-4E1F-86AF-402AC01C3100}" destId="{4F6DFB9B-9F2D-4CAE-A929-E476611529AD}" srcOrd="0" destOrd="0" presId="urn:microsoft.com/office/officeart/2005/8/layout/process5"/>
    <dgm:cxn modelId="{502F38B7-A283-4546-9B5A-DD3FE16C6E06}" type="presOf" srcId="{47BBFAEC-D9FC-49B7-9342-7BFF74A0CAEA}" destId="{B499D11E-67A4-42BC-9F6B-511804FB514B}" srcOrd="0" destOrd="0" presId="urn:microsoft.com/office/officeart/2005/8/layout/process5"/>
    <dgm:cxn modelId="{B1697784-BFC9-4DAE-AAE6-3E174FC33245}" type="presOf" srcId="{6CCEE57E-B6DA-4001-B1EA-F3EC09CF5480}" destId="{0E25333E-9E56-461C-8208-9D40FCDB39B1}" srcOrd="1" destOrd="0" presId="urn:microsoft.com/office/officeart/2005/8/layout/process5"/>
    <dgm:cxn modelId="{AC019D9F-A377-4C2C-A64F-2275776DE8E7}" type="presOf" srcId="{6C8B7F72-7FE4-4C90-B0EF-3E31553057E7}" destId="{B83E10D9-DAC7-4593-B3E0-A2B1AF0516F8}" srcOrd="0" destOrd="0" presId="urn:microsoft.com/office/officeart/2005/8/layout/process5"/>
    <dgm:cxn modelId="{64EE7EA5-326E-4739-BBE8-D00B884E673D}" srcId="{20960FAF-ACE1-4A79-AB47-E456080FFDFA}" destId="{47BBFAEC-D9FC-49B7-9342-7BFF74A0CAEA}" srcOrd="4" destOrd="0" parTransId="{4BE43B71-2806-4ED3-A6C5-75DBBEB4E223}" sibTransId="{F966C4A0-8EC5-4D4A-8012-059DFE773AB1}"/>
    <dgm:cxn modelId="{4EBD5E4E-099C-4A71-B155-DB70499CBBA0}" type="presOf" srcId="{FD81A6F8-DEDE-4A50-ADA3-DABDEA18D9BC}" destId="{5D2C0223-6921-46A9-AFB5-3489EDFB276C}" srcOrd="0" destOrd="0" presId="urn:microsoft.com/office/officeart/2005/8/layout/process5"/>
    <dgm:cxn modelId="{105B1CE6-CA52-4E50-9451-99EB88A36AD5}" type="presOf" srcId="{20960FAF-ACE1-4A79-AB47-E456080FFDFA}" destId="{334F7948-9562-4F56-B6DF-D55687C1DC4A}" srcOrd="0" destOrd="0" presId="urn:microsoft.com/office/officeart/2005/8/layout/process5"/>
    <dgm:cxn modelId="{D2565547-0CE2-4E7D-828E-302AB2C04B94}" srcId="{20960FAF-ACE1-4A79-AB47-E456080FFDFA}" destId="{FD81A6F8-DEDE-4A50-ADA3-DABDEA18D9BC}" srcOrd="1" destOrd="0" parTransId="{8D9FC365-71A2-4172-BDCF-F17F6ABDCD4C}" sibTransId="{6CCEE57E-B6DA-4001-B1EA-F3EC09CF5480}"/>
    <dgm:cxn modelId="{0BC5E889-AF95-4B3B-A29C-C79F06442A2D}" srcId="{20960FAF-ACE1-4A79-AB47-E456080FFDFA}" destId="{6C8B7F72-7FE4-4C90-B0EF-3E31553057E7}" srcOrd="3" destOrd="0" parTransId="{5C86746D-277B-4D7F-9A09-45D31141A89C}" sibTransId="{FCD5889E-5C2B-4857-B323-1B375FCAC389}"/>
    <dgm:cxn modelId="{88B47C57-5632-4D9D-BEFE-1A79D6174113}" type="presOf" srcId="{720AB2C2-BF39-4139-AD00-6BC39CE6CCCF}" destId="{0C8F389E-4456-49F6-93BA-70E543B6516F}" srcOrd="0" destOrd="0" presId="urn:microsoft.com/office/officeart/2005/8/layout/process5"/>
    <dgm:cxn modelId="{88D96495-EE7C-42D2-9097-4FB0E0B1B27C}" srcId="{20960FAF-ACE1-4A79-AB47-E456080FFDFA}" destId="{8EDB293A-E725-40D7-9067-F72EA8ECB074}" srcOrd="0" destOrd="0" parTransId="{83D1D7B2-4D9B-4159-BB09-9FEFA81E5E5F}" sibTransId="{720AB2C2-BF39-4139-AD00-6BC39CE6CCCF}"/>
    <dgm:cxn modelId="{68B630BE-F65D-4AFE-9BAB-CC60EEB72240}" type="presOf" srcId="{720AB2C2-BF39-4139-AD00-6BC39CE6CCCF}" destId="{527E2B3B-D197-414A-8946-7E35C67D8C27}" srcOrd="1" destOrd="0" presId="urn:microsoft.com/office/officeart/2005/8/layout/process5"/>
    <dgm:cxn modelId="{CE414B98-5AA7-47B9-A3B1-87F997EE0DD5}" type="presOf" srcId="{FCD5889E-5C2B-4857-B323-1B375FCAC389}" destId="{0B381E88-3ED6-497A-A351-C6670248294A}" srcOrd="0" destOrd="0" presId="urn:microsoft.com/office/officeart/2005/8/layout/process5"/>
    <dgm:cxn modelId="{C0E5F213-7D25-40F0-BBA1-3083D61123C5}" type="presOf" srcId="{3E864A81-0C8A-4013-A94C-98205872C035}" destId="{A4B0D2FF-4904-42CD-8E00-7D21147CE8A9}" srcOrd="1" destOrd="0" presId="urn:microsoft.com/office/officeart/2005/8/layout/process5"/>
    <dgm:cxn modelId="{F6FE9D60-7939-4C58-AC6C-137D1DE66190}" srcId="{20960FAF-ACE1-4A79-AB47-E456080FFDFA}" destId="{D391C55F-2430-4E1F-86AF-402AC01C3100}" srcOrd="2" destOrd="0" parTransId="{B9CD115F-2DF7-4347-8BBC-03B95E38FD6B}" sibTransId="{3E864A81-0C8A-4013-A94C-98205872C035}"/>
    <dgm:cxn modelId="{697AEE84-A322-4CF0-BEBF-50D74DD3CF9A}" type="presOf" srcId="{8EDB293A-E725-40D7-9067-F72EA8ECB074}" destId="{37F87439-D9A9-4CD9-BD1B-7C2DF932A1E0}" srcOrd="0" destOrd="0" presId="urn:microsoft.com/office/officeart/2005/8/layout/process5"/>
    <dgm:cxn modelId="{CCACFC19-2479-4492-9FD3-AA5687113670}" type="presOf" srcId="{FCD5889E-5C2B-4857-B323-1B375FCAC389}" destId="{DD844497-E407-41F0-B53E-8578488E546D}" srcOrd="1" destOrd="0" presId="urn:microsoft.com/office/officeart/2005/8/layout/process5"/>
    <dgm:cxn modelId="{CAC08E8C-BAA1-4F57-A7CA-5106ADDC46F5}" type="presOf" srcId="{6CCEE57E-B6DA-4001-B1EA-F3EC09CF5480}" destId="{1E74607C-9781-4AF0-9FC3-E464586D641E}" srcOrd="0" destOrd="0" presId="urn:microsoft.com/office/officeart/2005/8/layout/process5"/>
    <dgm:cxn modelId="{F9D5D01B-2102-4DE4-A91F-37A55BFF864E}" type="presParOf" srcId="{334F7948-9562-4F56-B6DF-D55687C1DC4A}" destId="{37F87439-D9A9-4CD9-BD1B-7C2DF932A1E0}" srcOrd="0" destOrd="0" presId="urn:microsoft.com/office/officeart/2005/8/layout/process5"/>
    <dgm:cxn modelId="{D2F081AB-C5A7-4B71-93FD-4DCBA8720AF9}" type="presParOf" srcId="{334F7948-9562-4F56-B6DF-D55687C1DC4A}" destId="{0C8F389E-4456-49F6-93BA-70E543B6516F}" srcOrd="1" destOrd="0" presId="urn:microsoft.com/office/officeart/2005/8/layout/process5"/>
    <dgm:cxn modelId="{C26779DA-ECAE-42BD-ABA6-D2F58549F75B}" type="presParOf" srcId="{0C8F389E-4456-49F6-93BA-70E543B6516F}" destId="{527E2B3B-D197-414A-8946-7E35C67D8C27}" srcOrd="0" destOrd="0" presId="urn:microsoft.com/office/officeart/2005/8/layout/process5"/>
    <dgm:cxn modelId="{2485BC0F-BCE2-4A45-A58E-92109A6B4558}" type="presParOf" srcId="{334F7948-9562-4F56-B6DF-D55687C1DC4A}" destId="{5D2C0223-6921-46A9-AFB5-3489EDFB276C}" srcOrd="2" destOrd="0" presId="urn:microsoft.com/office/officeart/2005/8/layout/process5"/>
    <dgm:cxn modelId="{8ECEF7BB-9882-4D92-8FC2-3C7C382A4704}" type="presParOf" srcId="{334F7948-9562-4F56-B6DF-D55687C1DC4A}" destId="{1E74607C-9781-4AF0-9FC3-E464586D641E}" srcOrd="3" destOrd="0" presId="urn:microsoft.com/office/officeart/2005/8/layout/process5"/>
    <dgm:cxn modelId="{A5F449B7-EB82-4002-85D5-007A59CD82E7}" type="presParOf" srcId="{1E74607C-9781-4AF0-9FC3-E464586D641E}" destId="{0E25333E-9E56-461C-8208-9D40FCDB39B1}" srcOrd="0" destOrd="0" presId="urn:microsoft.com/office/officeart/2005/8/layout/process5"/>
    <dgm:cxn modelId="{F610DDBD-0E7A-4CEC-B1D9-074DAA372F03}" type="presParOf" srcId="{334F7948-9562-4F56-B6DF-D55687C1DC4A}" destId="{4F6DFB9B-9F2D-4CAE-A929-E476611529AD}" srcOrd="4" destOrd="0" presId="urn:microsoft.com/office/officeart/2005/8/layout/process5"/>
    <dgm:cxn modelId="{D60B7151-AC84-4505-AD84-3818DE892231}" type="presParOf" srcId="{334F7948-9562-4F56-B6DF-D55687C1DC4A}" destId="{A5E3DFBA-DAF5-40F2-B393-668DB17D00D1}" srcOrd="5" destOrd="0" presId="urn:microsoft.com/office/officeart/2005/8/layout/process5"/>
    <dgm:cxn modelId="{3EBAD4F7-4F97-4B8F-9FDF-C30282FECAB7}" type="presParOf" srcId="{A5E3DFBA-DAF5-40F2-B393-668DB17D00D1}" destId="{A4B0D2FF-4904-42CD-8E00-7D21147CE8A9}" srcOrd="0" destOrd="0" presId="urn:microsoft.com/office/officeart/2005/8/layout/process5"/>
    <dgm:cxn modelId="{9DC4EAB3-32FD-4CAE-9A92-6825ADC2CAAB}" type="presParOf" srcId="{334F7948-9562-4F56-B6DF-D55687C1DC4A}" destId="{B83E10D9-DAC7-4593-B3E0-A2B1AF0516F8}" srcOrd="6" destOrd="0" presId="urn:microsoft.com/office/officeart/2005/8/layout/process5"/>
    <dgm:cxn modelId="{0D02E507-A490-4751-B2CE-29627F7D3678}" type="presParOf" srcId="{334F7948-9562-4F56-B6DF-D55687C1DC4A}" destId="{0B381E88-3ED6-497A-A351-C6670248294A}" srcOrd="7" destOrd="0" presId="urn:microsoft.com/office/officeart/2005/8/layout/process5"/>
    <dgm:cxn modelId="{57C0F932-B61F-4CB9-AFD0-77C99EBD8504}" type="presParOf" srcId="{0B381E88-3ED6-497A-A351-C6670248294A}" destId="{DD844497-E407-41F0-B53E-8578488E546D}" srcOrd="0" destOrd="0" presId="urn:microsoft.com/office/officeart/2005/8/layout/process5"/>
    <dgm:cxn modelId="{91E4E378-7691-4AC1-90F7-D55D4CCEFF7C}" type="presParOf" srcId="{334F7948-9562-4F56-B6DF-D55687C1DC4A}" destId="{B499D11E-67A4-42BC-9F6B-511804FB514B}"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87439-D9A9-4CD9-BD1B-7C2DF932A1E0}">
      <dsp:nvSpPr>
        <dsp:cNvPr id="0" name=""/>
        <dsp:cNvSpPr/>
      </dsp:nvSpPr>
      <dsp:spPr>
        <a:xfrm>
          <a:off x="7090" y="373040"/>
          <a:ext cx="2119340" cy="12716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latinLnBrk="1">
            <a:lnSpc>
              <a:spcPct val="90000"/>
            </a:lnSpc>
            <a:spcBef>
              <a:spcPct val="0"/>
            </a:spcBef>
            <a:spcAft>
              <a:spcPct val="35000"/>
            </a:spcAft>
          </a:pPr>
          <a:r>
            <a:rPr lang="ja-JP" sz="2000" kern="1200" dirty="0" smtClean="0">
              <a:latin typeface="MS PGothic" panose="020B0600070205080204" pitchFamily="34" charset="-128"/>
              <a:ea typeface="MS PGothic" panose="020B0600070205080204" pitchFamily="34" charset="-128"/>
            </a:rPr>
            <a:t>受付や判断</a:t>
          </a:r>
          <a:endParaRPr lang="ko-KR" altLang="en-US" sz="2000" kern="1200" dirty="0">
            <a:latin typeface="MS PGothic" panose="020B0600070205080204" pitchFamily="34" charset="-128"/>
          </a:endParaRPr>
        </a:p>
      </dsp:txBody>
      <dsp:txXfrm>
        <a:off x="44334" y="410284"/>
        <a:ext cx="2044852" cy="1197116"/>
      </dsp:txXfrm>
    </dsp:sp>
    <dsp:sp modelId="{0C8F389E-4456-49F6-93BA-70E543B6516F}">
      <dsp:nvSpPr>
        <dsp:cNvPr id="0" name=""/>
        <dsp:cNvSpPr/>
      </dsp:nvSpPr>
      <dsp:spPr>
        <a:xfrm>
          <a:off x="2312933" y="746044"/>
          <a:ext cx="449300" cy="525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MS PGothic" panose="020B0600070205080204" pitchFamily="34" charset="-128"/>
          </a:endParaRPr>
        </a:p>
      </dsp:txBody>
      <dsp:txXfrm>
        <a:off x="2312933" y="851163"/>
        <a:ext cx="314510" cy="315358"/>
      </dsp:txXfrm>
    </dsp:sp>
    <dsp:sp modelId="{5D2C0223-6921-46A9-AFB5-3489EDFB276C}">
      <dsp:nvSpPr>
        <dsp:cNvPr id="0" name=""/>
        <dsp:cNvSpPr/>
      </dsp:nvSpPr>
      <dsp:spPr>
        <a:xfrm>
          <a:off x="2974167" y="373040"/>
          <a:ext cx="2119340" cy="12716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latinLnBrk="1">
            <a:lnSpc>
              <a:spcPct val="90000"/>
            </a:lnSpc>
            <a:spcBef>
              <a:spcPct val="0"/>
            </a:spcBef>
            <a:spcAft>
              <a:spcPct val="35000"/>
            </a:spcAft>
          </a:pPr>
          <a:r>
            <a:rPr lang="ja-JP" sz="2000" kern="1200" dirty="0" smtClean="0">
              <a:latin typeface="MS PGothic" panose="020B0600070205080204" pitchFamily="34" charset="-128"/>
              <a:ea typeface="MS PGothic" panose="020B0600070205080204" pitchFamily="34" charset="-128"/>
            </a:rPr>
            <a:t>現場調査</a:t>
          </a:r>
          <a:br>
            <a:rPr lang="ja-JP" sz="2000" kern="1200" dirty="0" smtClean="0">
              <a:latin typeface="MS PGothic" panose="020B0600070205080204" pitchFamily="34" charset="-128"/>
              <a:ea typeface="MS PGothic" panose="020B0600070205080204" pitchFamily="34" charset="-128"/>
            </a:rPr>
          </a:br>
          <a:r>
            <a:rPr lang="ja-JP" sz="2000" kern="1200" dirty="0" smtClean="0">
              <a:latin typeface="MS PGothic" panose="020B0600070205080204" pitchFamily="34" charset="-128"/>
              <a:ea typeface="MS PGothic" panose="020B0600070205080204" pitchFamily="34" charset="-128"/>
            </a:rPr>
            <a:t>現場訪問</a:t>
          </a:r>
          <a:endParaRPr lang="ko-KR" altLang="en-US" sz="2000" kern="1200" dirty="0">
            <a:latin typeface="MS PGothic" panose="020B0600070205080204" pitchFamily="34" charset="-128"/>
          </a:endParaRPr>
        </a:p>
      </dsp:txBody>
      <dsp:txXfrm>
        <a:off x="3011411" y="410284"/>
        <a:ext cx="2044852" cy="1197116"/>
      </dsp:txXfrm>
    </dsp:sp>
    <dsp:sp modelId="{1E74607C-9781-4AF0-9FC3-E464586D641E}">
      <dsp:nvSpPr>
        <dsp:cNvPr id="0" name=""/>
        <dsp:cNvSpPr/>
      </dsp:nvSpPr>
      <dsp:spPr>
        <a:xfrm>
          <a:off x="5280009" y="746044"/>
          <a:ext cx="449300" cy="525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MS PGothic" panose="020B0600070205080204" pitchFamily="34" charset="-128"/>
          </a:endParaRPr>
        </a:p>
      </dsp:txBody>
      <dsp:txXfrm>
        <a:off x="5280009" y="851163"/>
        <a:ext cx="314510" cy="315358"/>
      </dsp:txXfrm>
    </dsp:sp>
    <dsp:sp modelId="{4F6DFB9B-9F2D-4CAE-A929-E476611529AD}">
      <dsp:nvSpPr>
        <dsp:cNvPr id="0" name=""/>
        <dsp:cNvSpPr/>
      </dsp:nvSpPr>
      <dsp:spPr>
        <a:xfrm>
          <a:off x="5941243" y="373040"/>
          <a:ext cx="2119340" cy="12716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latinLnBrk="1">
            <a:lnSpc>
              <a:spcPct val="90000"/>
            </a:lnSpc>
            <a:spcBef>
              <a:spcPct val="0"/>
            </a:spcBef>
            <a:spcAft>
              <a:spcPct val="35000"/>
            </a:spcAft>
          </a:pPr>
          <a:r>
            <a:rPr lang="ja-JP" sz="2000" kern="1200" dirty="0" smtClean="0">
              <a:latin typeface="MS PGothic" panose="020B0600070205080204" pitchFamily="34" charset="-128"/>
              <a:ea typeface="MS PGothic" panose="020B0600070205080204" pitchFamily="34" charset="-128"/>
            </a:rPr>
            <a:t>被害者</a:t>
          </a:r>
          <a:br>
            <a:rPr lang="ja-JP" sz="2000" kern="1200" dirty="0" smtClean="0">
              <a:latin typeface="MS PGothic" panose="020B0600070205080204" pitchFamily="34" charset="-128"/>
              <a:ea typeface="MS PGothic" panose="020B0600070205080204" pitchFamily="34" charset="-128"/>
            </a:rPr>
          </a:br>
          <a:r>
            <a:rPr lang="ja-JP" sz="2000" kern="1200" dirty="0" smtClean="0">
              <a:latin typeface="MS PGothic" panose="020B0600070205080204" pitchFamily="34" charset="-128"/>
              <a:ea typeface="MS PGothic" panose="020B0600070205080204" pitchFamily="34" charset="-128"/>
            </a:rPr>
            <a:t>保護措置</a:t>
          </a:r>
          <a:endParaRPr lang="ko-KR" altLang="en-US" sz="2000" kern="1200" dirty="0">
            <a:latin typeface="MS PGothic" panose="020B0600070205080204" pitchFamily="34" charset="-128"/>
          </a:endParaRPr>
        </a:p>
      </dsp:txBody>
      <dsp:txXfrm>
        <a:off x="5978487" y="410284"/>
        <a:ext cx="2044852" cy="1197116"/>
      </dsp:txXfrm>
    </dsp:sp>
    <dsp:sp modelId="{A5E3DFBA-DAF5-40F2-B393-668DB17D00D1}">
      <dsp:nvSpPr>
        <dsp:cNvPr id="0" name=""/>
        <dsp:cNvSpPr/>
      </dsp:nvSpPr>
      <dsp:spPr>
        <a:xfrm rot="5400000">
          <a:off x="6776263" y="1792998"/>
          <a:ext cx="449300" cy="525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MS PGothic" panose="020B0600070205080204" pitchFamily="34" charset="-128"/>
          </a:endParaRPr>
        </a:p>
      </dsp:txBody>
      <dsp:txXfrm rot="-5400000">
        <a:off x="6843234" y="1831146"/>
        <a:ext cx="315358" cy="314510"/>
      </dsp:txXfrm>
    </dsp:sp>
    <dsp:sp modelId="{B83E10D9-DAC7-4593-B3E0-A2B1AF0516F8}">
      <dsp:nvSpPr>
        <dsp:cNvPr id="0" name=""/>
        <dsp:cNvSpPr/>
      </dsp:nvSpPr>
      <dsp:spPr>
        <a:xfrm>
          <a:off x="5941243" y="2492380"/>
          <a:ext cx="2119340" cy="12716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latinLnBrk="1">
            <a:lnSpc>
              <a:spcPct val="90000"/>
            </a:lnSpc>
            <a:spcBef>
              <a:spcPct val="0"/>
            </a:spcBef>
            <a:spcAft>
              <a:spcPct val="35000"/>
            </a:spcAft>
          </a:pPr>
          <a:r>
            <a:rPr lang="ja-JP" sz="2000" kern="1200" dirty="0" smtClean="0">
              <a:latin typeface="MS PGothic" panose="020B0600070205080204" pitchFamily="34" charset="-128"/>
              <a:ea typeface="MS PGothic" panose="020B0600070205080204" pitchFamily="34" charset="-128"/>
            </a:rPr>
            <a:t>刑事手続きの</a:t>
          </a:r>
          <a:r>
            <a:rPr lang="ja-JP" altLang="en-US" sz="2000" kern="1200" dirty="0" smtClean="0">
              <a:latin typeface="MS PGothic" panose="020B0600070205080204" pitchFamily="34" charset="-128"/>
              <a:ea typeface="MS PGothic" panose="020B0600070205080204" pitchFamily="34" charset="-128"/>
            </a:rPr>
            <a:t>　</a:t>
          </a:r>
          <a:r>
            <a:rPr lang="ja-JP" sz="2000" kern="1200" dirty="0" smtClean="0">
              <a:latin typeface="MS PGothic" panose="020B0600070205080204" pitchFamily="34" charset="-128"/>
              <a:ea typeface="MS PGothic" panose="020B0600070205080204" pitchFamily="34" charset="-128"/>
            </a:rPr>
            <a:t>支援</a:t>
          </a:r>
          <a:br>
            <a:rPr lang="ja-JP" sz="2000" kern="1200" dirty="0" smtClean="0">
              <a:latin typeface="MS PGothic" panose="020B0600070205080204" pitchFamily="34" charset="-128"/>
              <a:ea typeface="MS PGothic" panose="020B0600070205080204" pitchFamily="34" charset="-128"/>
            </a:rPr>
          </a:br>
          <a:r>
            <a:rPr lang="ja-JP" sz="2000" kern="1200" dirty="0" smtClean="0">
              <a:latin typeface="MS PGothic" panose="020B0600070205080204" pitchFamily="34" charset="-128"/>
              <a:ea typeface="MS PGothic" panose="020B0600070205080204" pitchFamily="34" charset="-128"/>
            </a:rPr>
            <a:t>(被害者、加害者)</a:t>
          </a:r>
          <a:endParaRPr lang="ko-KR" altLang="en-US" sz="2000" kern="1200" dirty="0">
            <a:latin typeface="MS PGothic" panose="020B0600070205080204" pitchFamily="34" charset="-128"/>
          </a:endParaRPr>
        </a:p>
      </dsp:txBody>
      <dsp:txXfrm>
        <a:off x="5978487" y="2529624"/>
        <a:ext cx="2044852" cy="1197116"/>
      </dsp:txXfrm>
    </dsp:sp>
    <dsp:sp modelId="{0B381E88-3ED6-497A-A351-C6670248294A}">
      <dsp:nvSpPr>
        <dsp:cNvPr id="0" name=""/>
        <dsp:cNvSpPr/>
      </dsp:nvSpPr>
      <dsp:spPr>
        <a:xfrm rot="10800000">
          <a:off x="5305441" y="2865384"/>
          <a:ext cx="449300" cy="525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MS PGothic" panose="020B0600070205080204" pitchFamily="34" charset="-128"/>
          </a:endParaRPr>
        </a:p>
      </dsp:txBody>
      <dsp:txXfrm rot="10800000">
        <a:off x="5440231" y="2970503"/>
        <a:ext cx="314510" cy="315358"/>
      </dsp:txXfrm>
    </dsp:sp>
    <dsp:sp modelId="{B499D11E-67A4-42BC-9F6B-511804FB514B}">
      <dsp:nvSpPr>
        <dsp:cNvPr id="0" name=""/>
        <dsp:cNvSpPr/>
      </dsp:nvSpPr>
      <dsp:spPr>
        <a:xfrm>
          <a:off x="2974167" y="2492380"/>
          <a:ext cx="2119340" cy="12716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latinLnBrk="1">
            <a:lnSpc>
              <a:spcPct val="90000"/>
            </a:lnSpc>
            <a:spcBef>
              <a:spcPct val="0"/>
            </a:spcBef>
            <a:spcAft>
              <a:spcPct val="35000"/>
            </a:spcAft>
          </a:pPr>
          <a:r>
            <a:rPr lang="ja-JP" sz="2000" kern="1200" dirty="0" smtClean="0">
              <a:latin typeface="MS PGothic" panose="020B0600070205080204" pitchFamily="34" charset="-128"/>
              <a:ea typeface="MS PGothic" panose="020B0600070205080204" pitchFamily="34" charset="-128"/>
            </a:rPr>
            <a:t>事後モニタリング</a:t>
          </a:r>
          <a:endParaRPr lang="ko-KR" altLang="en-US" sz="2000" kern="1200" dirty="0">
            <a:latin typeface="MS PGothic" panose="020B0600070205080204" pitchFamily="34" charset="-128"/>
          </a:endParaRPr>
        </a:p>
      </dsp:txBody>
      <dsp:txXfrm>
        <a:off x="3011411" y="2529624"/>
        <a:ext cx="2044852" cy="11971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04AC35E-9D12-44BA-91C4-10283F1C6F97}" type="datetimeFigureOut">
              <a:rPr lang="ko-KR" altLang="en-US" smtClean="0"/>
              <a:pPr/>
              <a:t>2016-11-01</a:t>
            </a:fld>
            <a:endParaRPr lang="ko-KR" altLang="en-US"/>
          </a:p>
        </p:txBody>
      </p:sp>
      <p:sp>
        <p:nvSpPr>
          <p:cNvPr id="4" name="바닥글 개체 틀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6E69A3D-EA76-430B-A9CE-88882EACB716}" type="slidenum">
              <a:rPr lang="ko-KR" altLang="en-US" smtClean="0"/>
              <a:pPr/>
              <a:t>‹#›</a:t>
            </a:fld>
            <a:endParaRPr lang="ko-KR" altLang="en-US"/>
          </a:p>
        </p:txBody>
      </p:sp>
    </p:spTree>
    <p:extLst>
      <p:ext uri="{BB962C8B-B14F-4D97-AF65-F5344CB8AC3E}">
        <p14:creationId xmlns:p14="http://schemas.microsoft.com/office/powerpoint/2010/main" val="2151860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9455191-909B-491F-9675-4204947AC27C}" type="datetimeFigureOut">
              <a:rPr lang="ko-KR" altLang="en-US" smtClean="0"/>
              <a:pPr/>
              <a:t>2016-11-01</a:t>
            </a:fld>
            <a:endParaRPr lang="ko-KR" altLang="en-US"/>
          </a:p>
        </p:txBody>
      </p:sp>
      <p:sp>
        <p:nvSpPr>
          <p:cNvPr id="4" name="슬라이드 이미지 개체 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EBA3E0F-5A69-43F6-8288-633814984A10}" type="slidenum">
              <a:rPr lang="ko-KR" altLang="en-US" smtClean="0"/>
              <a:pPr/>
              <a:t>‹#›</a:t>
            </a:fld>
            <a:endParaRPr lang="ko-KR" altLang="en-US"/>
          </a:p>
        </p:txBody>
      </p:sp>
    </p:spTree>
    <p:extLst>
      <p:ext uri="{BB962C8B-B14F-4D97-AF65-F5344CB8AC3E}">
        <p14:creationId xmlns:p14="http://schemas.microsoft.com/office/powerpoint/2010/main" val="342635841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Tree>
    <p:extLst>
      <p:ext uri="{BB962C8B-B14F-4D97-AF65-F5344CB8AC3E}">
        <p14:creationId xmlns:p14="http://schemas.microsoft.com/office/powerpoint/2010/main" val="277242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endParaRPr lang="ko-KR" altLang="en-US" smtClean="0">
              <a:ea typeface="굴림" pitchFamily="50" charset="-127"/>
            </a:endParaRPr>
          </a:p>
        </p:txBody>
      </p:sp>
    </p:spTree>
    <p:extLst>
      <p:ext uri="{BB962C8B-B14F-4D97-AF65-F5344CB8AC3E}">
        <p14:creationId xmlns:p14="http://schemas.microsoft.com/office/powerpoint/2010/main" val="1377454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endParaRPr lang="ko-KR" altLang="en-US" smtClean="0">
              <a:ea typeface="굴림" pitchFamily="50" charset="-127"/>
            </a:endParaRPr>
          </a:p>
        </p:txBody>
      </p:sp>
    </p:spTree>
    <p:extLst>
      <p:ext uri="{BB962C8B-B14F-4D97-AF65-F5344CB8AC3E}">
        <p14:creationId xmlns:p14="http://schemas.microsoft.com/office/powerpoint/2010/main" val="4073536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smtClean="0"/>
          </a:p>
        </p:txBody>
      </p:sp>
      <p:sp>
        <p:nvSpPr>
          <p:cNvPr id="4" name="슬라이드 번호 개체 틀 3"/>
          <p:cNvSpPr>
            <a:spLocks noGrp="1"/>
          </p:cNvSpPr>
          <p:nvPr>
            <p:ph type="sldNum" sz="quarter" idx="5"/>
          </p:nvPr>
        </p:nvSpPr>
        <p:spPr/>
        <p:txBody>
          <a:bodyPr/>
          <a:lstStyle/>
          <a:p>
            <a:pPr>
              <a:defRPr/>
            </a:pPr>
            <a:fld id="{498D467D-82DB-4CED-B9C5-FCB02EECDDBA}" type="slidenum">
              <a:rPr lang="ko-KR" altLang="en-US">
                <a:solidFill>
                  <a:prstClr val="white"/>
                </a:solidFill>
              </a:rPr>
              <a:pPr>
                <a:defRPr/>
              </a:pPr>
              <a:t>14</a:t>
            </a:fld>
            <a:endParaRPr lang="ko-KR" altLang="en-US" dirty="0">
              <a:solidFill>
                <a:prstClr val="white"/>
              </a:solidFill>
            </a:endParaRPr>
          </a:p>
        </p:txBody>
      </p:sp>
    </p:spTree>
    <p:extLst>
      <p:ext uri="{BB962C8B-B14F-4D97-AF65-F5344CB8AC3E}">
        <p14:creationId xmlns:p14="http://schemas.microsoft.com/office/powerpoint/2010/main" val="2582860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smtClean="0"/>
          </a:p>
        </p:txBody>
      </p:sp>
      <p:sp>
        <p:nvSpPr>
          <p:cNvPr id="4" name="슬라이드 번호 개체 틀 3"/>
          <p:cNvSpPr>
            <a:spLocks noGrp="1"/>
          </p:cNvSpPr>
          <p:nvPr>
            <p:ph type="sldNum" sz="quarter" idx="5"/>
          </p:nvPr>
        </p:nvSpPr>
        <p:spPr/>
        <p:txBody>
          <a:bodyPr/>
          <a:lstStyle/>
          <a:p>
            <a:pPr>
              <a:defRPr/>
            </a:pPr>
            <a:fld id="{498D467D-82DB-4CED-B9C5-FCB02EECDDBA}" type="slidenum">
              <a:rPr lang="ko-KR" altLang="en-US">
                <a:solidFill>
                  <a:prstClr val="white"/>
                </a:solidFill>
              </a:rPr>
              <a:pPr>
                <a:defRPr/>
              </a:pPr>
              <a:t>21</a:t>
            </a:fld>
            <a:endParaRPr lang="ko-KR" altLang="en-US" dirty="0">
              <a:solidFill>
                <a:prstClr val="white"/>
              </a:solidFill>
            </a:endParaRPr>
          </a:p>
        </p:txBody>
      </p:sp>
    </p:spTree>
    <p:extLst>
      <p:ext uri="{BB962C8B-B14F-4D97-AF65-F5344CB8AC3E}">
        <p14:creationId xmlns:p14="http://schemas.microsoft.com/office/powerpoint/2010/main" val="3023904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endParaRPr lang="ko-KR" altLang="en-US" smtClean="0">
              <a:ea typeface="굴림" pitchFamily="50" charset="-127"/>
            </a:endParaRPr>
          </a:p>
        </p:txBody>
      </p:sp>
    </p:spTree>
    <p:extLst>
      <p:ext uri="{BB962C8B-B14F-4D97-AF65-F5344CB8AC3E}">
        <p14:creationId xmlns:p14="http://schemas.microsoft.com/office/powerpoint/2010/main" val="1545193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smtClean="0"/>
          </a:p>
        </p:txBody>
      </p:sp>
      <p:sp>
        <p:nvSpPr>
          <p:cNvPr id="4" name="슬라이드 번호 개체 틀 3"/>
          <p:cNvSpPr>
            <a:spLocks noGrp="1"/>
          </p:cNvSpPr>
          <p:nvPr>
            <p:ph type="sldNum" sz="quarter" idx="5"/>
          </p:nvPr>
        </p:nvSpPr>
        <p:spPr/>
        <p:txBody>
          <a:bodyPr/>
          <a:lstStyle/>
          <a:p>
            <a:pPr>
              <a:defRPr/>
            </a:pPr>
            <a:fld id="{498D467D-82DB-4CED-B9C5-FCB02EECDDBA}" type="slidenum">
              <a:rPr lang="ko-KR" altLang="en-US">
                <a:solidFill>
                  <a:prstClr val="white"/>
                </a:solidFill>
              </a:rPr>
              <a:pPr>
                <a:defRPr/>
              </a:pPr>
              <a:t>23</a:t>
            </a:fld>
            <a:endParaRPr lang="ko-KR" altLang="en-US" dirty="0">
              <a:solidFill>
                <a:prstClr val="white"/>
              </a:solidFill>
            </a:endParaRPr>
          </a:p>
        </p:txBody>
      </p:sp>
    </p:spTree>
    <p:extLst>
      <p:ext uri="{BB962C8B-B14F-4D97-AF65-F5344CB8AC3E}">
        <p14:creationId xmlns:p14="http://schemas.microsoft.com/office/powerpoint/2010/main" val="2799138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73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1325563"/>
          </a:xfrm>
          <a:prstGeom prst="rect">
            <a:avLst/>
          </a:prstGeom>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28650" y="1825625"/>
            <a:ext cx="7886700" cy="4351338"/>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628650" y="6356351"/>
            <a:ext cx="2057400" cy="365125"/>
          </a:xfrm>
          <a:prstGeom prst="rect">
            <a:avLst/>
          </a:prstGeom>
        </p:spPr>
        <p:txBody>
          <a:bodyPr/>
          <a:lstStyle/>
          <a:p>
            <a:fld id="{90048598-6D35-43ED-A7A9-749CF1B40A27}" type="datetimeFigureOut">
              <a:rPr lang="ko-KR" altLang="en-US" smtClean="0"/>
              <a:pPr/>
              <a:t>2016-11-01</a:t>
            </a:fld>
            <a:endParaRPr lang="ko-KR" alt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endParaRPr lang="ko-KR" altLang="en-US"/>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fld id="{831CAC3F-21B6-4B83-8B78-56E8BDF4AF3A}" type="slidenum">
              <a:rPr lang="ko-KR" altLang="en-US" smtClean="0"/>
              <a:pPr/>
              <a:t>‹#›</a:t>
            </a:fld>
            <a:endParaRPr lang="ko-KR" altLang="en-US"/>
          </a:p>
        </p:txBody>
      </p:sp>
    </p:spTree>
    <p:extLst>
      <p:ext uri="{BB962C8B-B14F-4D97-AF65-F5344CB8AC3E}">
        <p14:creationId xmlns:p14="http://schemas.microsoft.com/office/powerpoint/2010/main" val="1936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a:prstGeom prst="rect">
            <a:avLst/>
          </a:prstGeo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28650" y="365125"/>
            <a:ext cx="5800725" cy="5811838"/>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628650" y="6356351"/>
            <a:ext cx="2057400" cy="365125"/>
          </a:xfrm>
          <a:prstGeom prst="rect">
            <a:avLst/>
          </a:prstGeom>
        </p:spPr>
        <p:txBody>
          <a:bodyPr/>
          <a:lstStyle/>
          <a:p>
            <a:fld id="{90048598-6D35-43ED-A7A9-749CF1B40A27}" type="datetimeFigureOut">
              <a:rPr lang="ko-KR" altLang="en-US" smtClean="0"/>
              <a:pPr/>
              <a:t>2016-11-01</a:t>
            </a:fld>
            <a:endParaRPr lang="ko-KR" alt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endParaRPr lang="ko-KR" altLang="en-US"/>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fld id="{831CAC3F-21B6-4B83-8B78-56E8BDF4AF3A}" type="slidenum">
              <a:rPr lang="ko-KR" altLang="en-US" smtClean="0"/>
              <a:pPr/>
              <a:t>‹#›</a:t>
            </a:fld>
            <a:endParaRPr lang="ko-KR" altLang="en-US"/>
          </a:p>
        </p:txBody>
      </p:sp>
    </p:spTree>
    <p:extLst>
      <p:ext uri="{BB962C8B-B14F-4D97-AF65-F5344CB8AC3E}">
        <p14:creationId xmlns:p14="http://schemas.microsoft.com/office/powerpoint/2010/main" val="671487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a:xfrm>
            <a:off x="457200" y="1600200"/>
            <a:ext cx="8229600" cy="4525963"/>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457200" y="6356350"/>
            <a:ext cx="2133600" cy="365125"/>
          </a:xfrm>
          <a:prstGeom prst="rect">
            <a:avLst/>
          </a:prstGeom>
        </p:spPr>
        <p:txBody>
          <a:bodyPr/>
          <a:lstStyle/>
          <a:p>
            <a:fld id="{BFE2C745-886A-49CB-BDCC-03739977C8C8}" type="datetimeFigureOut">
              <a:rPr lang="ko-KR" altLang="en-US" smtClean="0"/>
              <a:pPr/>
              <a:t>2016-11-01</a:t>
            </a:fld>
            <a:endParaRPr lang="ko-KR" altLang="en-US"/>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6" name="슬라이드 번호 개체 틀 5"/>
          <p:cNvSpPr>
            <a:spLocks noGrp="1"/>
          </p:cNvSpPr>
          <p:nvPr>
            <p:ph type="sldNum" sz="quarter" idx="12"/>
          </p:nvPr>
        </p:nvSpPr>
        <p:spPr>
          <a:xfrm>
            <a:off x="6553200" y="6356350"/>
            <a:ext cx="2133600" cy="365125"/>
          </a:xfrm>
          <a:prstGeom prst="rect">
            <a:avLst/>
          </a:prstGeom>
        </p:spPr>
        <p:txBody>
          <a:bodyPr/>
          <a:lstStyle/>
          <a:p>
            <a:fld id="{F8317E02-E579-48D8-8A35-8E1A8C2A676F}" type="slidenum">
              <a:rPr lang="ko-KR" altLang="en-US" smtClean="0"/>
              <a:pPr/>
              <a:t>‹#›</a:t>
            </a:fld>
            <a:endParaRPr lang="ko-KR"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a:xfrm>
            <a:off x="457200" y="6356350"/>
            <a:ext cx="2133600" cy="365125"/>
          </a:xfrm>
          <a:prstGeom prst="rect">
            <a:avLst/>
          </a:prstGeom>
        </p:spPr>
        <p:txBody>
          <a:bodyPr/>
          <a:lstStyle/>
          <a:p>
            <a:fld id="{BFE2C745-886A-49CB-BDCC-03739977C8C8}" type="datetimeFigureOut">
              <a:rPr lang="ko-KR" altLang="en-US" smtClean="0"/>
              <a:pPr/>
              <a:t>2016-11-01</a:t>
            </a:fld>
            <a:endParaRPr lang="ko-KR" altLang="en-US"/>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6" name="슬라이드 번호 개체 틀 5"/>
          <p:cNvSpPr>
            <a:spLocks noGrp="1"/>
          </p:cNvSpPr>
          <p:nvPr>
            <p:ph type="sldNum" sz="quarter" idx="12"/>
          </p:nvPr>
        </p:nvSpPr>
        <p:spPr>
          <a:xfrm>
            <a:off x="6553200" y="6356350"/>
            <a:ext cx="2133600" cy="365125"/>
          </a:xfrm>
          <a:prstGeom prst="rect">
            <a:avLst/>
          </a:prstGeom>
        </p:spPr>
        <p:txBody>
          <a:bodyPr/>
          <a:lstStyle/>
          <a:p>
            <a:fld id="{F8317E02-E579-48D8-8A35-8E1A8C2A676F}"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927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구역 머리글">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83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1325563"/>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28650" y="1825625"/>
            <a:ext cx="3886200" cy="4351338"/>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29150" y="1825625"/>
            <a:ext cx="3886200" cy="4351338"/>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628650" y="6356351"/>
            <a:ext cx="2057400" cy="365125"/>
          </a:xfrm>
          <a:prstGeom prst="rect">
            <a:avLst/>
          </a:prstGeom>
        </p:spPr>
        <p:txBody>
          <a:bodyPr/>
          <a:lstStyle/>
          <a:p>
            <a:fld id="{90048598-6D35-43ED-A7A9-749CF1B40A27}" type="datetimeFigureOut">
              <a:rPr lang="ko-KR" altLang="en-US" smtClean="0"/>
              <a:pPr/>
              <a:t>2016-11-01</a:t>
            </a:fld>
            <a:endParaRPr lang="ko-KR" alt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endParaRPr lang="ko-KR" altLang="en-US"/>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fld id="{831CAC3F-21B6-4B83-8B78-56E8BDF4AF3A}" type="slidenum">
              <a:rPr lang="ko-KR" altLang="en-US" smtClean="0"/>
              <a:pPr/>
              <a:t>‹#›</a:t>
            </a:fld>
            <a:endParaRPr lang="ko-KR" altLang="en-US"/>
          </a:p>
        </p:txBody>
      </p:sp>
    </p:spTree>
    <p:extLst>
      <p:ext uri="{BB962C8B-B14F-4D97-AF65-F5344CB8AC3E}">
        <p14:creationId xmlns:p14="http://schemas.microsoft.com/office/powerpoint/2010/main" val="2821912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9841" y="365126"/>
            <a:ext cx="7886700" cy="1325563"/>
          </a:xfrm>
          <a:prstGeom prst="rect">
            <a:avLst/>
          </a:prstGeo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29842" y="2505075"/>
            <a:ext cx="3868340" cy="3684588"/>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29150" y="2505075"/>
            <a:ext cx="3887391" cy="3684588"/>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a:xfrm>
            <a:off x="628650" y="6356351"/>
            <a:ext cx="2057400" cy="365125"/>
          </a:xfrm>
          <a:prstGeom prst="rect">
            <a:avLst/>
          </a:prstGeom>
        </p:spPr>
        <p:txBody>
          <a:bodyPr/>
          <a:lstStyle/>
          <a:p>
            <a:fld id="{90048598-6D35-43ED-A7A9-749CF1B40A27}" type="datetimeFigureOut">
              <a:rPr lang="ko-KR" altLang="en-US" smtClean="0"/>
              <a:pPr/>
              <a:t>2016-11-01</a:t>
            </a:fld>
            <a:endParaRPr lang="ko-KR" altLang="en-US"/>
          </a:p>
        </p:txBody>
      </p:sp>
      <p:sp>
        <p:nvSpPr>
          <p:cNvPr id="8" name="바닥글 개체 틀 7"/>
          <p:cNvSpPr>
            <a:spLocks noGrp="1"/>
          </p:cNvSpPr>
          <p:nvPr>
            <p:ph type="ftr" sz="quarter" idx="11"/>
          </p:nvPr>
        </p:nvSpPr>
        <p:spPr>
          <a:xfrm>
            <a:off x="3028950" y="6356351"/>
            <a:ext cx="3086100" cy="365125"/>
          </a:xfrm>
          <a:prstGeom prst="rect">
            <a:avLst/>
          </a:prstGeom>
        </p:spPr>
        <p:txBody>
          <a:bodyPr/>
          <a:lstStyle/>
          <a:p>
            <a:endParaRPr lang="ko-KR" altLang="en-US"/>
          </a:p>
        </p:txBody>
      </p:sp>
      <p:sp>
        <p:nvSpPr>
          <p:cNvPr id="9" name="슬라이드 번호 개체 틀 8"/>
          <p:cNvSpPr>
            <a:spLocks noGrp="1"/>
          </p:cNvSpPr>
          <p:nvPr>
            <p:ph type="sldNum" sz="quarter" idx="12"/>
          </p:nvPr>
        </p:nvSpPr>
        <p:spPr>
          <a:xfrm>
            <a:off x="6457950" y="6356351"/>
            <a:ext cx="2057400" cy="365125"/>
          </a:xfrm>
          <a:prstGeom prst="rect">
            <a:avLst/>
          </a:prstGeom>
        </p:spPr>
        <p:txBody>
          <a:bodyPr/>
          <a:lstStyle/>
          <a:p>
            <a:fld id="{831CAC3F-21B6-4B83-8B78-56E8BDF4AF3A}" type="slidenum">
              <a:rPr lang="ko-KR" altLang="en-US" smtClean="0"/>
              <a:pPr/>
              <a:t>‹#›</a:t>
            </a:fld>
            <a:endParaRPr lang="ko-KR" altLang="en-US"/>
          </a:p>
        </p:txBody>
      </p:sp>
    </p:spTree>
    <p:extLst>
      <p:ext uri="{BB962C8B-B14F-4D97-AF65-F5344CB8AC3E}">
        <p14:creationId xmlns:p14="http://schemas.microsoft.com/office/powerpoint/2010/main" val="428778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628650" y="365126"/>
            <a:ext cx="7886700" cy="1325563"/>
          </a:xfrm>
          <a:prstGeom prst="rect">
            <a:avLst/>
          </a:prstGeom>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628650" y="6356351"/>
            <a:ext cx="2057400" cy="365125"/>
          </a:xfrm>
          <a:prstGeom prst="rect">
            <a:avLst/>
          </a:prstGeom>
        </p:spPr>
        <p:txBody>
          <a:bodyPr/>
          <a:lstStyle/>
          <a:p>
            <a:fld id="{90048598-6D35-43ED-A7A9-749CF1B40A27}" type="datetimeFigureOut">
              <a:rPr lang="ko-KR" altLang="en-US" smtClean="0"/>
              <a:pPr/>
              <a:t>2016-11-01</a:t>
            </a:fld>
            <a:endParaRPr lang="ko-KR" altLang="en-US"/>
          </a:p>
        </p:txBody>
      </p:sp>
      <p:sp>
        <p:nvSpPr>
          <p:cNvPr id="4" name="바닥글 개체 틀 3"/>
          <p:cNvSpPr>
            <a:spLocks noGrp="1"/>
          </p:cNvSpPr>
          <p:nvPr>
            <p:ph type="ftr" sz="quarter" idx="11"/>
          </p:nvPr>
        </p:nvSpPr>
        <p:spPr>
          <a:xfrm>
            <a:off x="3028950" y="6356351"/>
            <a:ext cx="3086100" cy="365125"/>
          </a:xfrm>
          <a:prstGeom prst="rect">
            <a:avLst/>
          </a:prstGeom>
        </p:spPr>
        <p:txBody>
          <a:bodyPr/>
          <a:lstStyle/>
          <a:p>
            <a:endParaRPr lang="ko-KR" altLang="en-US"/>
          </a:p>
        </p:txBody>
      </p:sp>
      <p:sp>
        <p:nvSpPr>
          <p:cNvPr id="5" name="슬라이드 번호 개체 틀 4"/>
          <p:cNvSpPr>
            <a:spLocks noGrp="1"/>
          </p:cNvSpPr>
          <p:nvPr>
            <p:ph type="sldNum" sz="quarter" idx="12"/>
          </p:nvPr>
        </p:nvSpPr>
        <p:spPr>
          <a:xfrm>
            <a:off x="6457950" y="6356351"/>
            <a:ext cx="2057400" cy="365125"/>
          </a:xfrm>
          <a:prstGeom prst="rect">
            <a:avLst/>
          </a:prstGeom>
        </p:spPr>
        <p:txBody>
          <a:bodyPr/>
          <a:lstStyle/>
          <a:p>
            <a:fld id="{831CAC3F-21B6-4B83-8B78-56E8BDF4AF3A}" type="slidenum">
              <a:rPr lang="ko-KR" altLang="en-US" smtClean="0"/>
              <a:pPr/>
              <a:t>‹#›</a:t>
            </a:fld>
            <a:endParaRPr lang="ko-KR" altLang="en-US"/>
          </a:p>
        </p:txBody>
      </p:sp>
    </p:spTree>
    <p:extLst>
      <p:ext uri="{BB962C8B-B14F-4D97-AF65-F5344CB8AC3E}">
        <p14:creationId xmlns:p14="http://schemas.microsoft.com/office/powerpoint/2010/main" val="2126723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628650" y="6356351"/>
            <a:ext cx="2057400" cy="365125"/>
          </a:xfrm>
          <a:prstGeom prst="rect">
            <a:avLst/>
          </a:prstGeom>
        </p:spPr>
        <p:txBody>
          <a:bodyPr/>
          <a:lstStyle/>
          <a:p>
            <a:fld id="{90048598-6D35-43ED-A7A9-749CF1B40A27}" type="datetimeFigureOut">
              <a:rPr lang="ko-KR" altLang="en-US" smtClean="0"/>
              <a:pPr/>
              <a:t>2016-11-01</a:t>
            </a:fld>
            <a:endParaRPr lang="ko-KR" altLang="en-US"/>
          </a:p>
        </p:txBody>
      </p:sp>
      <p:sp>
        <p:nvSpPr>
          <p:cNvPr id="3" name="바닥글 개체 틀 2"/>
          <p:cNvSpPr>
            <a:spLocks noGrp="1"/>
          </p:cNvSpPr>
          <p:nvPr>
            <p:ph type="ftr" sz="quarter" idx="11"/>
          </p:nvPr>
        </p:nvSpPr>
        <p:spPr>
          <a:xfrm>
            <a:off x="3028950" y="6356351"/>
            <a:ext cx="3086100" cy="365125"/>
          </a:xfrm>
          <a:prstGeom prst="rect">
            <a:avLst/>
          </a:prstGeom>
        </p:spPr>
        <p:txBody>
          <a:bodyPr/>
          <a:lstStyle/>
          <a:p>
            <a:endParaRPr lang="ko-KR" altLang="en-US"/>
          </a:p>
        </p:txBody>
      </p:sp>
      <p:sp>
        <p:nvSpPr>
          <p:cNvPr id="4" name="슬라이드 번호 개체 틀 3"/>
          <p:cNvSpPr>
            <a:spLocks noGrp="1"/>
          </p:cNvSpPr>
          <p:nvPr>
            <p:ph type="sldNum" sz="quarter" idx="12"/>
          </p:nvPr>
        </p:nvSpPr>
        <p:spPr>
          <a:xfrm>
            <a:off x="6457950" y="6356351"/>
            <a:ext cx="2057400" cy="365125"/>
          </a:xfrm>
          <a:prstGeom prst="rect">
            <a:avLst/>
          </a:prstGeom>
        </p:spPr>
        <p:txBody>
          <a:bodyPr/>
          <a:lstStyle/>
          <a:p>
            <a:fld id="{831CAC3F-21B6-4B83-8B78-56E8BDF4AF3A}" type="slidenum">
              <a:rPr lang="ko-KR" altLang="en-US" smtClean="0"/>
              <a:pPr/>
              <a:t>‹#›</a:t>
            </a:fld>
            <a:endParaRPr lang="ko-KR" altLang="en-US"/>
          </a:p>
        </p:txBody>
      </p:sp>
    </p:spTree>
    <p:extLst>
      <p:ext uri="{BB962C8B-B14F-4D97-AF65-F5344CB8AC3E}">
        <p14:creationId xmlns:p14="http://schemas.microsoft.com/office/powerpoint/2010/main" val="39073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a:prstGeom prst="rect">
            <a:avLst/>
          </a:prstGeo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fld id="{90048598-6D35-43ED-A7A9-749CF1B40A27}" type="datetimeFigureOut">
              <a:rPr lang="ko-KR" altLang="en-US" smtClean="0"/>
              <a:pPr/>
              <a:t>2016-11-01</a:t>
            </a:fld>
            <a:endParaRPr lang="ko-KR" alt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endParaRPr lang="ko-KR" altLang="en-US"/>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fld id="{831CAC3F-21B6-4B83-8B78-56E8BDF4AF3A}" type="slidenum">
              <a:rPr lang="ko-KR" altLang="en-US" smtClean="0"/>
              <a:pPr/>
              <a:t>‹#›</a:t>
            </a:fld>
            <a:endParaRPr lang="ko-KR" altLang="en-US"/>
          </a:p>
        </p:txBody>
      </p:sp>
    </p:spTree>
    <p:extLst>
      <p:ext uri="{BB962C8B-B14F-4D97-AF65-F5344CB8AC3E}">
        <p14:creationId xmlns:p14="http://schemas.microsoft.com/office/powerpoint/2010/main" val="2902836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a:prstGeom prst="rect">
            <a:avLst/>
          </a:prstGeo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3887391" y="987426"/>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fld id="{90048598-6D35-43ED-A7A9-749CF1B40A27}" type="datetimeFigureOut">
              <a:rPr lang="ko-KR" altLang="en-US" smtClean="0"/>
              <a:pPr/>
              <a:t>2016-11-01</a:t>
            </a:fld>
            <a:endParaRPr lang="ko-KR" alt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endParaRPr lang="ko-KR" altLang="en-US"/>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fld id="{831CAC3F-21B6-4B83-8B78-56E8BDF4AF3A}" type="slidenum">
              <a:rPr lang="ko-KR" altLang="en-US" smtClean="0"/>
              <a:pPr/>
              <a:t>‹#›</a:t>
            </a:fld>
            <a:endParaRPr lang="ko-KR" altLang="en-US"/>
          </a:p>
        </p:txBody>
      </p:sp>
    </p:spTree>
    <p:extLst>
      <p:ext uri="{BB962C8B-B14F-4D97-AF65-F5344CB8AC3E}">
        <p14:creationId xmlns:p14="http://schemas.microsoft.com/office/powerpoint/2010/main" val="4176822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908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2"/>
          <p:cNvSpPr txBox="1">
            <a:spLocks noChangeArrowheads="1"/>
          </p:cNvSpPr>
          <p:nvPr/>
        </p:nvSpPr>
        <p:spPr bwMode="auto">
          <a:xfrm>
            <a:off x="525" y="2228383"/>
            <a:ext cx="9144000" cy="1118255"/>
          </a:xfrm>
          <a:prstGeom prst="rect">
            <a:avLst/>
          </a:prstGeom>
          <a:no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342900" indent="-342900" algn="ctr">
              <a:lnSpc>
                <a:spcPts val="4000"/>
              </a:lnSpc>
            </a:pPr>
            <a:r>
              <a:rPr lang="ja-JP" altLang="en-US" sz="4000" dirty="0" smtClean="0">
                <a:solidFill>
                  <a:schemeClr val="accent6">
                    <a:lumMod val="75000"/>
                  </a:schemeClr>
                </a:solidFill>
                <a:latin typeface="MS PGothic" panose="020B0600070205080204" pitchFamily="34" charset="-128"/>
                <a:ea typeface="MS PGothic" panose="020B0600070205080204" pitchFamily="34" charset="-128"/>
              </a:rPr>
              <a:t>韓国における</a:t>
            </a:r>
            <a:endParaRPr lang="en-US" altLang="ja-JP" sz="4000" dirty="0" smtClean="0">
              <a:solidFill>
                <a:schemeClr val="accent6">
                  <a:lumMod val="75000"/>
                </a:schemeClr>
              </a:solidFill>
              <a:latin typeface="MS PGothic" panose="020B0600070205080204" pitchFamily="34" charset="-128"/>
              <a:ea typeface="MS PGothic" panose="020B0600070205080204" pitchFamily="34" charset="-128"/>
            </a:endParaRPr>
          </a:p>
          <a:p>
            <a:pPr marL="342900" indent="-342900" algn="ctr">
              <a:lnSpc>
                <a:spcPts val="4000"/>
              </a:lnSpc>
            </a:pPr>
            <a:r>
              <a:rPr lang="ja-JP" altLang="en-US" sz="4000" dirty="0" smtClean="0">
                <a:solidFill>
                  <a:schemeClr val="accent6">
                    <a:lumMod val="75000"/>
                  </a:schemeClr>
                </a:solidFill>
                <a:latin typeface="MS PGothic" panose="020B0600070205080204" pitchFamily="34" charset="-128"/>
                <a:ea typeface="MS PGothic" panose="020B0600070205080204" pitchFamily="34" charset="-128"/>
              </a:rPr>
              <a:t>発</a:t>
            </a:r>
            <a:r>
              <a:rPr lang="ja-JP" altLang="en-US" sz="4000" dirty="0">
                <a:solidFill>
                  <a:schemeClr val="accent6">
                    <a:lumMod val="75000"/>
                  </a:schemeClr>
                </a:solidFill>
                <a:latin typeface="MS PGothic" panose="020B0600070205080204" pitchFamily="34" charset="-128"/>
                <a:ea typeface="MS PGothic" panose="020B0600070205080204" pitchFamily="34" charset="-128"/>
              </a:rPr>
              <a:t>達障害者支援センターの役割</a:t>
            </a:r>
            <a:endParaRPr lang="en-US" altLang="ko-KR" sz="4000" dirty="0" smtClean="0">
              <a:solidFill>
                <a:schemeClr val="accent6">
                  <a:lumMod val="75000"/>
                </a:schemeClr>
              </a:solidFill>
              <a:latin typeface="MS PGothic" panose="020B0600070205080204" pitchFamily="34" charset="-128"/>
              <a:ea typeface="MS PGothic" panose="020B0600070205080204" pitchFamily="34" charset="-128"/>
            </a:endParaRPr>
          </a:p>
        </p:txBody>
      </p:sp>
      <p:cxnSp>
        <p:nvCxnSpPr>
          <p:cNvPr id="21" name="직선 연결선 20"/>
          <p:cNvCxnSpPr/>
          <p:nvPr/>
        </p:nvCxnSpPr>
        <p:spPr>
          <a:xfrm>
            <a:off x="5391150" y="3471445"/>
            <a:ext cx="3364675" cy="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직선 연결선 21"/>
          <p:cNvCxnSpPr/>
          <p:nvPr/>
        </p:nvCxnSpPr>
        <p:spPr>
          <a:xfrm>
            <a:off x="4600575" y="3471445"/>
            <a:ext cx="3364675" cy="0"/>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직선 연결선 22"/>
          <p:cNvCxnSpPr/>
          <p:nvPr/>
        </p:nvCxnSpPr>
        <p:spPr>
          <a:xfrm>
            <a:off x="3733800" y="3480970"/>
            <a:ext cx="3364675" cy="0"/>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pic>
        <p:nvPicPr>
          <p:cNvPr id="25" name="그림 24" descr="캡처.JPG"/>
          <p:cNvPicPr>
            <a:picLocks noChangeAspect="1"/>
          </p:cNvPicPr>
          <p:nvPr/>
        </p:nvPicPr>
        <p:blipFill>
          <a:blip r:embed="rId3" cstate="print"/>
          <a:stretch>
            <a:fillRect/>
          </a:stretch>
        </p:blipFill>
        <p:spPr>
          <a:xfrm>
            <a:off x="6948213" y="0"/>
            <a:ext cx="2195787" cy="7143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372294" y="1863130"/>
            <a:ext cx="8418288" cy="2585323"/>
          </a:xfrm>
          <a:prstGeom prst="rect">
            <a:avLst/>
          </a:prstGeom>
        </p:spPr>
        <p:txBody>
          <a:bodyPr wrap="square">
            <a:spAutoFit/>
          </a:bodyPr>
          <a:lstStyle/>
          <a:p>
            <a:pPr>
              <a:lnSpc>
                <a:spcPct val="120000"/>
              </a:lnSpc>
              <a:buFontTx/>
              <a:buChar char="-"/>
            </a:pPr>
            <a:r>
              <a:rPr lang="ja-JP" altLang="en-US" sz="2500" b="1" dirty="0" smtClean="0">
                <a:latin typeface="MS PGothic" panose="020B0600070205080204" pitchFamily="34" charset="-128"/>
                <a:ea typeface="MS PGothic" panose="020B0600070205080204" pitchFamily="34" charset="-128"/>
              </a:rPr>
              <a:t>地域社会の統合志向</a:t>
            </a:r>
            <a:endParaRPr lang="en-US" altLang="ko-KR" sz="2500" b="1" dirty="0" smtClean="0">
              <a:latin typeface="MS PGothic" panose="020B0600070205080204" pitchFamily="34" charset="-128"/>
              <a:ea typeface="MS PGothic" panose="020B0600070205080204" pitchFamily="34" charset="-128"/>
            </a:endParaRPr>
          </a:p>
          <a:p>
            <a:pPr>
              <a:lnSpc>
                <a:spcPct val="120000"/>
              </a:lnSpc>
            </a:pPr>
            <a:r>
              <a:rPr lang="ja-JP" altLang="en-US" sz="2000" dirty="0">
                <a:latin typeface="MS PGothic" panose="020B0600070205080204" pitchFamily="34" charset="-128"/>
                <a:ea typeface="MS PGothic" panose="020B0600070205080204" pitchFamily="34" charset="-128"/>
              </a:rPr>
              <a:t>個人</a:t>
            </a:r>
            <a:r>
              <a:rPr lang="ja-JP" altLang="en-US" sz="2000" dirty="0" smtClean="0">
                <a:latin typeface="MS PGothic" panose="020B0600070205080204" pitchFamily="34" charset="-128"/>
                <a:ea typeface="MS PGothic" panose="020B0600070205080204" pitchFamily="34" charset="-128"/>
              </a:rPr>
              <a:t>別の支</a:t>
            </a:r>
            <a:r>
              <a:rPr lang="ja-JP" altLang="en-US" sz="2000" dirty="0">
                <a:latin typeface="MS PGothic" panose="020B0600070205080204" pitchFamily="34" charset="-128"/>
                <a:ea typeface="MS PGothic" panose="020B0600070205080204" pitchFamily="34" charset="-128"/>
              </a:rPr>
              <a:t>援計画</a:t>
            </a:r>
            <a:r>
              <a:rPr lang="ja-JP" altLang="en-US" sz="2000" dirty="0" smtClean="0">
                <a:latin typeface="MS PGothic" panose="020B0600070205080204" pitchFamily="34" charset="-128"/>
                <a:ea typeface="MS PGothic" panose="020B0600070205080204" pitchFamily="34" charset="-128"/>
              </a:rPr>
              <a:t>は、発</a:t>
            </a:r>
            <a:r>
              <a:rPr lang="ja-JP" altLang="en-US" sz="2000" dirty="0">
                <a:latin typeface="MS PGothic" panose="020B0600070205080204" pitchFamily="34" charset="-128"/>
                <a:ea typeface="MS PGothic" panose="020B0600070205080204" pitchFamily="34" charset="-128"/>
              </a:rPr>
              <a:t>達障害者が地域社会に完全に統合されて一人の尊厳なる人格体とし</a:t>
            </a:r>
            <a:r>
              <a:rPr lang="ja-JP" altLang="en-US" sz="2000" dirty="0" smtClean="0">
                <a:latin typeface="MS PGothic" panose="020B0600070205080204" pitchFamily="34" charset="-128"/>
                <a:ea typeface="MS PGothic" panose="020B0600070205080204" pitchFamily="34" charset="-128"/>
              </a:rPr>
              <a:t>て生活できるように支</a:t>
            </a:r>
            <a:r>
              <a:rPr lang="ja-JP" altLang="en-US" sz="2000" dirty="0">
                <a:latin typeface="MS PGothic" panose="020B0600070205080204" pitchFamily="34" charset="-128"/>
                <a:ea typeface="MS PGothic" panose="020B0600070205080204" pitchFamily="34" charset="-128"/>
              </a:rPr>
              <a:t>援する方向</a:t>
            </a:r>
            <a:r>
              <a:rPr lang="ja-JP" altLang="en-US" sz="2000" dirty="0" smtClean="0">
                <a:latin typeface="MS PGothic" panose="020B0600070205080204" pitchFamily="34" charset="-128"/>
                <a:ea typeface="MS PGothic" panose="020B0600070205080204" pitchFamily="34" charset="-128"/>
              </a:rPr>
              <a:t>で作成</a:t>
            </a:r>
            <a:endParaRPr lang="en-US" altLang="ko-KR" sz="2000" dirty="0" smtClean="0">
              <a:latin typeface="MS PGothic" panose="020B0600070205080204" pitchFamily="34" charset="-128"/>
              <a:ea typeface="MS PGothic" panose="020B0600070205080204" pitchFamily="34" charset="-128"/>
            </a:endParaRPr>
          </a:p>
          <a:p>
            <a:pPr>
              <a:lnSpc>
                <a:spcPct val="120000"/>
              </a:lnSpc>
              <a:buFontTx/>
              <a:buChar char="-"/>
            </a:pPr>
            <a:endParaRPr lang="ko-KR" altLang="en-US" sz="2500" dirty="0" smtClean="0">
              <a:latin typeface="MS PGothic" panose="020B0600070205080204" pitchFamily="34" charset="-128"/>
            </a:endParaRPr>
          </a:p>
          <a:p>
            <a:pPr>
              <a:lnSpc>
                <a:spcPct val="120000"/>
              </a:lnSpc>
              <a:buFontTx/>
              <a:buChar char="-"/>
            </a:pPr>
            <a:r>
              <a:rPr lang="ja-JP" altLang="en-US" sz="2500" b="1" dirty="0" smtClean="0">
                <a:latin typeface="MS PGothic" panose="020B0600070205080204" pitchFamily="34" charset="-128"/>
                <a:ea typeface="MS PGothic" panose="020B0600070205080204" pitchFamily="34" charset="-128"/>
              </a:rPr>
              <a:t>地域社会サービスの総体的な連携</a:t>
            </a:r>
            <a:endParaRPr lang="en-US" altLang="ko-KR" sz="2500" b="1" dirty="0" smtClean="0">
              <a:latin typeface="MS PGothic" panose="020B0600070205080204" pitchFamily="34" charset="-128"/>
              <a:ea typeface="MS PGothic" panose="020B0600070205080204" pitchFamily="34" charset="-128"/>
            </a:endParaRPr>
          </a:p>
          <a:p>
            <a:pPr>
              <a:lnSpc>
                <a:spcPct val="120000"/>
              </a:lnSpc>
            </a:pPr>
            <a:r>
              <a:rPr lang="ja-JP" altLang="en-US" sz="2000" dirty="0" smtClean="0">
                <a:latin typeface="MS PGothic" panose="020B0600070205080204" pitchFamily="34" charset="-128"/>
                <a:ea typeface="MS PGothic" panose="020B0600070205080204" pitchFamily="34" charset="-128"/>
              </a:rPr>
              <a:t>発</a:t>
            </a:r>
            <a:r>
              <a:rPr lang="ja-JP" altLang="en-US" sz="2000" dirty="0">
                <a:latin typeface="MS PGothic" panose="020B0600070205080204" pitchFamily="34" charset="-128"/>
                <a:ea typeface="MS PGothic" panose="020B0600070205080204" pitchFamily="34" charset="-128"/>
              </a:rPr>
              <a:t>達障害者が利用可能な地域社会の公共および民間サービスを最大限連携</a:t>
            </a:r>
            <a:endParaRPr lang="ko-KR" altLang="en-US" sz="2000" dirty="0">
              <a:latin typeface="MS PGothic" panose="020B0600070205080204" pitchFamily="34" charset="-128"/>
            </a:endParaRPr>
          </a:p>
        </p:txBody>
      </p:sp>
      <p:cxnSp>
        <p:nvCxnSpPr>
          <p:cNvPr id="5" name="직선 연결선 4"/>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
        <p:nvSpPr>
          <p:cNvPr id="8" name="TextBox 12"/>
          <p:cNvSpPr txBox="1">
            <a:spLocks noChangeArrowheads="1"/>
          </p:cNvSpPr>
          <p:nvPr/>
        </p:nvSpPr>
        <p:spPr bwMode="auto">
          <a:xfrm>
            <a:off x="0" y="346800"/>
            <a:ext cx="7448550" cy="710552"/>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r>
              <a:rPr lang="ja-JP" altLang="en-US" sz="3200" dirty="0" smtClean="0">
                <a:solidFill>
                  <a:schemeClr val="bg1"/>
                </a:solidFill>
                <a:latin typeface="MS Gothic" panose="020B0609070205080204" pitchFamily="49" charset="-128"/>
                <a:ea typeface="MS Gothic" panose="020B0609070205080204" pitchFamily="49" charset="-128"/>
              </a:rPr>
              <a:t> 個</a:t>
            </a:r>
            <a:r>
              <a:rPr lang="ja-JP" altLang="en-US" sz="3200" dirty="0">
                <a:solidFill>
                  <a:schemeClr val="bg1"/>
                </a:solidFill>
                <a:latin typeface="MS Gothic" panose="020B0609070205080204" pitchFamily="49" charset="-128"/>
                <a:ea typeface="MS Gothic" panose="020B0609070205080204" pitchFamily="49" charset="-128"/>
              </a:rPr>
              <a:t>人別の支援計画＿原</a:t>
            </a:r>
            <a:r>
              <a:rPr lang="ja-JP" altLang="en-US" sz="3200" dirty="0" smtClean="0">
                <a:solidFill>
                  <a:schemeClr val="bg1"/>
                </a:solidFill>
                <a:latin typeface="MS Gothic" panose="020B0609070205080204" pitchFamily="49" charset="-128"/>
                <a:ea typeface="MS Gothic" panose="020B0609070205080204" pitchFamily="49" charset="-128"/>
              </a:rPr>
              <a:t>則</a:t>
            </a:r>
            <a:endParaRPr lang="ko-KR" altLang="en-US" sz="3200" b="1" dirty="0">
              <a:latin typeface="MS Gothic" panose="020B0609070205080204" pitchFamily="49"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334194" y="1768252"/>
            <a:ext cx="8600256" cy="3822923"/>
          </a:xfrm>
        </p:spPr>
        <p:txBody>
          <a:bodyPr>
            <a:noAutofit/>
          </a:bodyPr>
          <a:lstStyle/>
          <a:p>
            <a:pPr>
              <a:lnSpc>
                <a:spcPct val="120000"/>
              </a:lnSpc>
              <a:buNone/>
            </a:pPr>
            <a:r>
              <a:rPr lang="en-US" altLang="ko-KR" sz="2000" dirty="0" smtClean="0">
                <a:latin typeface="MS PGothic" panose="020B0600070205080204" pitchFamily="34" charset="-128"/>
                <a:ea typeface="MS PGothic" panose="020B0600070205080204" pitchFamily="34" charset="-128"/>
              </a:rPr>
              <a:t>-</a:t>
            </a:r>
            <a:r>
              <a:rPr lang="ja-JP" altLang="en-US" sz="2000" dirty="0">
                <a:latin typeface="MS PGothic" panose="020B0600070205080204" pitchFamily="34" charset="-128"/>
                <a:ea typeface="MS PGothic" panose="020B0600070205080204" pitchFamily="34" charset="-128"/>
              </a:rPr>
              <a:t>発達障害</a:t>
            </a:r>
            <a:r>
              <a:rPr lang="ja-JP" altLang="en-US" sz="2000" dirty="0" smtClean="0">
                <a:latin typeface="MS PGothic" panose="020B0600070205080204" pitchFamily="34" charset="-128"/>
                <a:ea typeface="MS PGothic" panose="020B0600070205080204" pitchFamily="34" charset="-128"/>
              </a:rPr>
              <a:t>者</a:t>
            </a:r>
            <a:r>
              <a:rPr lang="ja-JP" altLang="en-US" sz="2000" dirty="0">
                <a:latin typeface="MS PGothic" panose="020B0600070205080204" pitchFamily="34" charset="-128"/>
                <a:ea typeface="MS PGothic" panose="020B0600070205080204" pitchFamily="34" charset="-128"/>
              </a:rPr>
              <a:t>（</a:t>
            </a:r>
            <a:r>
              <a:rPr lang="ja-JP" altLang="en-US" sz="2000" dirty="0" smtClean="0">
                <a:latin typeface="MS PGothic" panose="020B0600070205080204" pitchFamily="34" charset="-128"/>
                <a:ea typeface="MS PGothic" panose="020B0600070205080204" pitchFamily="34" charset="-128"/>
              </a:rPr>
              <a:t>ま</a:t>
            </a:r>
            <a:r>
              <a:rPr lang="ja-JP" altLang="en-US" sz="2000" dirty="0">
                <a:latin typeface="MS PGothic" panose="020B0600070205080204" pitchFamily="34" charset="-128"/>
                <a:ea typeface="MS PGothic" panose="020B0600070205080204" pitchFamily="34" charset="-128"/>
              </a:rPr>
              <a:t>たは親、後見人、担当社会福祉公務員な</a:t>
            </a:r>
            <a:r>
              <a:rPr lang="ja-JP" altLang="en-US" sz="2000" dirty="0" smtClean="0">
                <a:latin typeface="MS PGothic" panose="020B0600070205080204" pitchFamily="34" charset="-128"/>
                <a:ea typeface="MS PGothic" panose="020B0600070205080204" pitchFamily="34" charset="-128"/>
              </a:rPr>
              <a:t>ど）が</a:t>
            </a:r>
            <a:r>
              <a:rPr lang="ja-JP" altLang="en-US" sz="2000" dirty="0">
                <a:latin typeface="MS PGothic" panose="020B0600070205080204" pitchFamily="34" charset="-128"/>
                <a:ea typeface="MS PGothic" panose="020B0600070205080204" pitchFamily="34" charset="-128"/>
              </a:rPr>
              <a:t>発達障害者の所在</a:t>
            </a:r>
            <a:r>
              <a:rPr lang="ja-JP" altLang="en-US" sz="2000" dirty="0" smtClean="0">
                <a:latin typeface="MS PGothic" panose="020B0600070205080204" pitchFamily="34" charset="-128"/>
                <a:ea typeface="MS PGothic" panose="020B0600070205080204" pitchFamily="34" charset="-128"/>
              </a:rPr>
              <a:t>地の邑</a:t>
            </a:r>
            <a:r>
              <a:rPr lang="ja-JP" altLang="en-US" sz="2000" dirty="0">
                <a:latin typeface="MS PGothic" panose="020B0600070205080204" pitchFamily="34" charset="-128"/>
                <a:ea typeface="MS PGothic" panose="020B0600070205080204" pitchFamily="34" charset="-128"/>
              </a:rPr>
              <a:t>・面・洞に個人別支援計画</a:t>
            </a:r>
            <a:r>
              <a:rPr lang="ja-JP" altLang="en-US" sz="2000" dirty="0" smtClean="0">
                <a:latin typeface="MS PGothic" panose="020B0600070205080204" pitchFamily="34" charset="-128"/>
                <a:ea typeface="MS PGothic" panose="020B0600070205080204" pitchFamily="34" charset="-128"/>
              </a:rPr>
              <a:t>の</a:t>
            </a:r>
            <a:r>
              <a:rPr lang="ja-JP" altLang="en-US" sz="2000" dirty="0">
                <a:latin typeface="MS PGothic" panose="020B0600070205080204" pitchFamily="34" charset="-128"/>
                <a:ea typeface="MS PGothic" panose="020B0600070205080204" pitchFamily="34" charset="-128"/>
              </a:rPr>
              <a:t>作成</a:t>
            </a:r>
            <a:r>
              <a:rPr lang="ja-JP" altLang="en-US" sz="2000" dirty="0" smtClean="0">
                <a:latin typeface="MS PGothic" panose="020B0600070205080204" pitchFamily="34" charset="-128"/>
                <a:ea typeface="MS PGothic" panose="020B0600070205080204" pitchFamily="34" charset="-128"/>
              </a:rPr>
              <a:t>を</a:t>
            </a:r>
            <a:r>
              <a:rPr lang="ja-JP" altLang="en-US" sz="2000" dirty="0">
                <a:latin typeface="MS PGothic" panose="020B0600070205080204" pitchFamily="34" charset="-128"/>
                <a:ea typeface="MS PGothic" panose="020B0600070205080204" pitchFamily="34" charset="-128"/>
              </a:rPr>
              <a:t>申請</a:t>
            </a:r>
          </a:p>
          <a:p>
            <a:pPr>
              <a:lnSpc>
                <a:spcPct val="120000"/>
              </a:lnSpc>
              <a:buNone/>
            </a:pPr>
            <a:r>
              <a:rPr lang="en-US" altLang="ja-JP" sz="2000" dirty="0">
                <a:latin typeface="MS PGothic" panose="020B0600070205080204" pitchFamily="34" charset="-128"/>
                <a:ea typeface="MS PGothic" panose="020B0600070205080204" pitchFamily="34" charset="-128"/>
              </a:rPr>
              <a:t>-</a:t>
            </a:r>
            <a:r>
              <a:rPr lang="ja-JP" altLang="en-US" sz="2000" dirty="0">
                <a:latin typeface="MS PGothic" panose="020B0600070205080204" pitchFamily="34" charset="-128"/>
                <a:ea typeface="MS PGothic" panose="020B0600070205080204" pitchFamily="34" charset="-128"/>
              </a:rPr>
              <a:t>邑・面・洞は地域の発達障害者支援センターに個人別支援計画</a:t>
            </a:r>
            <a:r>
              <a:rPr lang="ja-JP" altLang="en-US" sz="2000" dirty="0" smtClean="0">
                <a:latin typeface="MS PGothic" panose="020B0600070205080204" pitchFamily="34" charset="-128"/>
                <a:ea typeface="MS PGothic" panose="020B0600070205080204" pitchFamily="34" charset="-128"/>
              </a:rPr>
              <a:t>の</a:t>
            </a:r>
            <a:r>
              <a:rPr lang="ja-JP" altLang="en-US" sz="2000" dirty="0">
                <a:latin typeface="MS PGothic" panose="020B0600070205080204" pitchFamily="34" charset="-128"/>
                <a:ea typeface="MS PGothic" panose="020B0600070205080204" pitchFamily="34" charset="-128"/>
              </a:rPr>
              <a:t>作成</a:t>
            </a:r>
            <a:r>
              <a:rPr lang="ja-JP" altLang="en-US" sz="2000" dirty="0" smtClean="0">
                <a:latin typeface="MS PGothic" panose="020B0600070205080204" pitchFamily="34" charset="-128"/>
                <a:ea typeface="MS PGothic" panose="020B0600070205080204" pitchFamily="34" charset="-128"/>
              </a:rPr>
              <a:t>を</a:t>
            </a:r>
            <a:r>
              <a:rPr lang="ja-JP" altLang="en-US" sz="2000" dirty="0">
                <a:latin typeface="MS PGothic" panose="020B0600070205080204" pitchFamily="34" charset="-128"/>
                <a:ea typeface="MS PGothic" panose="020B0600070205080204" pitchFamily="34" charset="-128"/>
              </a:rPr>
              <a:t>依頼</a:t>
            </a:r>
          </a:p>
          <a:p>
            <a:pPr>
              <a:lnSpc>
                <a:spcPct val="120000"/>
              </a:lnSpc>
              <a:buNone/>
            </a:pPr>
            <a:r>
              <a:rPr lang="en-US" altLang="ja-JP" sz="2000" dirty="0">
                <a:latin typeface="MS PGothic" panose="020B0600070205080204" pitchFamily="34" charset="-128"/>
                <a:ea typeface="MS PGothic" panose="020B0600070205080204" pitchFamily="34" charset="-128"/>
              </a:rPr>
              <a:t>-</a:t>
            </a:r>
            <a:r>
              <a:rPr lang="ja-JP" altLang="en-US" sz="2000" dirty="0">
                <a:latin typeface="MS PGothic" panose="020B0600070205080204" pitchFamily="34" charset="-128"/>
                <a:ea typeface="MS PGothic" panose="020B0600070205080204" pitchFamily="34" charset="-128"/>
              </a:rPr>
              <a:t>地域の発達障害者支援センターは、当事者面談などを通じて発達障害者のニー</a:t>
            </a:r>
            <a:r>
              <a:rPr lang="ja-JP" altLang="en-US" sz="2000" dirty="0" smtClean="0">
                <a:latin typeface="MS PGothic" panose="020B0600070205080204" pitchFamily="34" charset="-128"/>
                <a:ea typeface="MS PGothic" panose="020B0600070205080204" pitchFamily="34" charset="-128"/>
              </a:rPr>
              <a:t>ズを把</a:t>
            </a:r>
            <a:r>
              <a:rPr lang="ja-JP" altLang="en-US" sz="2000" dirty="0">
                <a:latin typeface="MS PGothic" panose="020B0600070205080204" pitchFamily="34" charset="-128"/>
                <a:ea typeface="MS PGothic" panose="020B0600070205080204" pitchFamily="34" charset="-128"/>
              </a:rPr>
              <a:t>握した後</a:t>
            </a:r>
            <a:r>
              <a:rPr lang="ja-JP" altLang="en-US" sz="2000" dirty="0" smtClean="0">
                <a:latin typeface="MS PGothic" panose="020B0600070205080204" pitchFamily="34" charset="-128"/>
                <a:ea typeface="MS PGothic" panose="020B0600070205080204" pitchFamily="34" charset="-128"/>
              </a:rPr>
              <a:t>、会</a:t>
            </a:r>
            <a:r>
              <a:rPr lang="ja-JP" altLang="en-US" sz="2000" dirty="0">
                <a:latin typeface="MS PGothic" panose="020B0600070205080204" pitchFamily="34" charset="-128"/>
                <a:ea typeface="MS PGothic" panose="020B0600070205080204" pitchFamily="34" charset="-128"/>
              </a:rPr>
              <a:t>議、専門家諮問会議などを経て、個人別支援計画</a:t>
            </a:r>
            <a:r>
              <a:rPr lang="ja-JP" altLang="en-US" sz="2000" dirty="0" smtClean="0">
                <a:latin typeface="MS PGothic" panose="020B0600070205080204" pitchFamily="34" charset="-128"/>
                <a:ea typeface="MS PGothic" panose="020B0600070205080204" pitchFamily="34" charset="-128"/>
              </a:rPr>
              <a:t>を作成</a:t>
            </a:r>
            <a:r>
              <a:rPr lang="en-US" altLang="ko-KR" sz="2000" dirty="0" smtClean="0">
                <a:latin typeface="MS PGothic" panose="020B0600070205080204" pitchFamily="34" charset="-128"/>
                <a:ea typeface="MS PGothic" panose="020B0600070205080204" pitchFamily="34" charset="-128"/>
              </a:rPr>
              <a:t> </a:t>
            </a:r>
          </a:p>
          <a:p>
            <a:pPr>
              <a:lnSpc>
                <a:spcPct val="120000"/>
              </a:lnSpc>
              <a:buNone/>
            </a:pPr>
            <a:r>
              <a:rPr lang="en-US" altLang="ja-JP" sz="2000" dirty="0">
                <a:latin typeface="MS PGothic" panose="020B0600070205080204" pitchFamily="34" charset="-128"/>
                <a:ea typeface="MS PGothic" panose="020B0600070205080204" pitchFamily="34" charset="-128"/>
              </a:rPr>
              <a:t>-</a:t>
            </a:r>
            <a:r>
              <a:rPr lang="ja-JP" altLang="en-US" sz="2000" dirty="0" smtClean="0">
                <a:latin typeface="MS PGothic" panose="020B0600070205080204" pitchFamily="34" charset="-128"/>
                <a:ea typeface="MS PGothic" panose="020B0600070205080204" pitchFamily="34" charset="-128"/>
              </a:rPr>
              <a:t>地</a:t>
            </a:r>
            <a:r>
              <a:rPr lang="ja-JP" altLang="en-US" sz="2000" dirty="0">
                <a:latin typeface="MS PGothic" panose="020B0600070205080204" pitchFamily="34" charset="-128"/>
                <a:ea typeface="MS PGothic" panose="020B0600070205080204" pitchFamily="34" charset="-128"/>
              </a:rPr>
              <a:t>域の発達障害者支援センターは</a:t>
            </a:r>
            <a:r>
              <a:rPr lang="ja-JP" altLang="en-US" sz="2000" dirty="0" smtClean="0">
                <a:latin typeface="MS PGothic" panose="020B0600070205080204" pitchFamily="34" charset="-128"/>
                <a:ea typeface="MS PGothic" panose="020B0600070205080204" pitchFamily="34" charset="-128"/>
              </a:rPr>
              <a:t>、作成した個</a:t>
            </a:r>
            <a:r>
              <a:rPr lang="ja-JP" altLang="en-US" sz="2000" dirty="0">
                <a:latin typeface="MS PGothic" panose="020B0600070205080204" pitchFamily="34" charset="-128"/>
                <a:ea typeface="MS PGothic" panose="020B0600070205080204" pitchFamily="34" charset="-128"/>
              </a:rPr>
              <a:t>人別支援計画に対する適合</a:t>
            </a:r>
            <a:r>
              <a:rPr lang="ja-JP" altLang="en-US" sz="2000" dirty="0" smtClean="0">
                <a:latin typeface="MS PGothic" panose="020B0600070205080204" pitchFamily="34" charset="-128"/>
                <a:ea typeface="MS PGothic" panose="020B0600070205080204" pitchFamily="34" charset="-128"/>
              </a:rPr>
              <a:t>性の審</a:t>
            </a:r>
            <a:r>
              <a:rPr lang="ja-JP" altLang="en-US" sz="2000" dirty="0">
                <a:latin typeface="MS PGothic" panose="020B0600070205080204" pitchFamily="34" charset="-128"/>
                <a:ea typeface="MS PGothic" panose="020B0600070205080204" pitchFamily="34" charset="-128"/>
              </a:rPr>
              <a:t>査</a:t>
            </a:r>
            <a:r>
              <a:rPr lang="ja-JP" altLang="en-US" sz="2000" dirty="0" smtClean="0">
                <a:latin typeface="MS PGothic" panose="020B0600070205080204" pitchFamily="34" charset="-128"/>
                <a:ea typeface="MS PGothic" panose="020B0600070205080204" pitchFamily="34" charset="-128"/>
              </a:rPr>
              <a:t>を</a:t>
            </a:r>
            <a:r>
              <a:rPr lang="ja-JP" altLang="en-US" sz="2000" dirty="0">
                <a:latin typeface="MS PGothic" panose="020B0600070205080204" pitchFamily="34" charset="-128"/>
                <a:ea typeface="MS PGothic" panose="020B0600070205080204" pitchFamily="34" charset="-128"/>
              </a:rPr>
              <a:t>市・郡・区に</a:t>
            </a:r>
            <a:r>
              <a:rPr lang="ja-JP" altLang="en-US" sz="2000" dirty="0" smtClean="0">
                <a:latin typeface="MS PGothic" panose="020B0600070205080204" pitchFamily="34" charset="-128"/>
                <a:ea typeface="MS PGothic" panose="020B0600070205080204" pitchFamily="34" charset="-128"/>
              </a:rPr>
              <a:t>要</a:t>
            </a:r>
            <a:r>
              <a:rPr lang="ja-JP" altLang="en-US" sz="2000" dirty="0">
                <a:latin typeface="MS PGothic" panose="020B0600070205080204" pitchFamily="34" charset="-128"/>
                <a:ea typeface="MS PGothic" panose="020B0600070205080204" pitchFamily="34" charset="-128"/>
              </a:rPr>
              <a:t>請し、適合性の結</a:t>
            </a:r>
            <a:r>
              <a:rPr lang="ja-JP" altLang="en-US" sz="2000" dirty="0" smtClean="0">
                <a:latin typeface="MS PGothic" panose="020B0600070205080204" pitchFamily="34" charset="-128"/>
                <a:ea typeface="MS PGothic" panose="020B0600070205080204" pitchFamily="34" charset="-128"/>
              </a:rPr>
              <a:t>果が通</a:t>
            </a:r>
            <a:r>
              <a:rPr lang="ja-JP" altLang="en-US" sz="2000" dirty="0">
                <a:latin typeface="MS PGothic" panose="020B0600070205080204" pitchFamily="34" charset="-128"/>
                <a:ea typeface="MS PGothic" panose="020B0600070205080204" pitchFamily="34" charset="-128"/>
              </a:rPr>
              <a:t>報された後、発達障害</a:t>
            </a:r>
            <a:r>
              <a:rPr lang="ja-JP" altLang="en-US" sz="2000" dirty="0" smtClean="0">
                <a:latin typeface="MS PGothic" panose="020B0600070205080204" pitchFamily="34" charset="-128"/>
                <a:ea typeface="MS PGothic" panose="020B0600070205080204" pitchFamily="34" charset="-128"/>
              </a:rPr>
              <a:t>者に</a:t>
            </a:r>
            <a:r>
              <a:rPr lang="ja-JP" altLang="en-US" sz="2000" dirty="0">
                <a:latin typeface="MS PGothic" panose="020B0600070205080204" pitchFamily="34" charset="-128"/>
                <a:ea typeface="MS PGothic" panose="020B0600070205080204" pitchFamily="34" charset="-128"/>
              </a:rPr>
              <a:t>計</a:t>
            </a:r>
            <a:r>
              <a:rPr lang="ja-JP" altLang="en-US" sz="2000" dirty="0" smtClean="0">
                <a:latin typeface="MS PGothic" panose="020B0600070205080204" pitchFamily="34" charset="-128"/>
                <a:ea typeface="MS PGothic" panose="020B0600070205080204" pitchFamily="34" charset="-128"/>
              </a:rPr>
              <a:t>画</a:t>
            </a:r>
            <a:r>
              <a:rPr lang="ja-JP" altLang="en-US" sz="2000" dirty="0">
                <a:latin typeface="MS PGothic" panose="020B0600070205080204" pitchFamily="34" charset="-128"/>
                <a:ea typeface="MS PGothic" panose="020B0600070205080204" pitchFamily="34" charset="-128"/>
              </a:rPr>
              <a:t>作成</a:t>
            </a:r>
            <a:r>
              <a:rPr lang="ja-JP" altLang="en-US" sz="2000" dirty="0" smtClean="0">
                <a:latin typeface="MS PGothic" panose="020B0600070205080204" pitchFamily="34" charset="-128"/>
                <a:ea typeface="MS PGothic" panose="020B0600070205080204" pitchFamily="34" charset="-128"/>
              </a:rPr>
              <a:t>の</a:t>
            </a:r>
            <a:r>
              <a:rPr lang="ja-JP" altLang="en-US" sz="2000" dirty="0">
                <a:latin typeface="MS PGothic" panose="020B0600070205080204" pitchFamily="34" charset="-128"/>
                <a:ea typeface="MS PGothic" panose="020B0600070205080204" pitchFamily="34" charset="-128"/>
              </a:rPr>
              <a:t>結果を通</a:t>
            </a:r>
            <a:r>
              <a:rPr lang="ja-JP" altLang="en-US" sz="2000" dirty="0" smtClean="0">
                <a:latin typeface="MS PGothic" panose="020B0600070205080204" pitchFamily="34" charset="-128"/>
                <a:ea typeface="MS PGothic" panose="020B0600070205080204" pitchFamily="34" charset="-128"/>
              </a:rPr>
              <a:t>知</a:t>
            </a:r>
            <a:endParaRPr lang="en-US" altLang="ko-KR" sz="2000" dirty="0" smtClean="0">
              <a:latin typeface="MS PGothic" panose="020B0600070205080204" pitchFamily="34" charset="-128"/>
              <a:ea typeface="MS PGothic" panose="020B0600070205080204" pitchFamily="34" charset="-128"/>
            </a:endParaRPr>
          </a:p>
        </p:txBody>
      </p:sp>
      <p:sp>
        <p:nvSpPr>
          <p:cNvPr id="4" name="TextBox 12"/>
          <p:cNvSpPr txBox="1">
            <a:spLocks noChangeArrowheads="1"/>
          </p:cNvSpPr>
          <p:nvPr/>
        </p:nvSpPr>
        <p:spPr bwMode="auto">
          <a:xfrm>
            <a:off x="0" y="346800"/>
            <a:ext cx="7448550" cy="710552"/>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r>
              <a:rPr lang="ja-JP" altLang="en-US" sz="3200" dirty="0" smtClean="0">
                <a:solidFill>
                  <a:schemeClr val="bg1"/>
                </a:solidFill>
                <a:latin typeface="MS Gothic" panose="020B0609070205080204" pitchFamily="49" charset="-128"/>
                <a:ea typeface="MS Gothic" panose="020B0609070205080204" pitchFamily="49" charset="-128"/>
              </a:rPr>
              <a:t> 個</a:t>
            </a:r>
            <a:r>
              <a:rPr lang="ja-JP" altLang="en-US" sz="3200" dirty="0">
                <a:solidFill>
                  <a:schemeClr val="bg1"/>
                </a:solidFill>
                <a:latin typeface="MS Gothic" panose="020B0609070205080204" pitchFamily="49" charset="-128"/>
                <a:ea typeface="MS Gothic" panose="020B0609070205080204" pitchFamily="49" charset="-128"/>
              </a:rPr>
              <a:t>人別の支援計画</a:t>
            </a:r>
            <a:r>
              <a:rPr lang="ja-JP" altLang="en-US" sz="3200" dirty="0" smtClean="0">
                <a:solidFill>
                  <a:schemeClr val="bg1"/>
                </a:solidFill>
                <a:latin typeface="MS Gothic" panose="020B0609070205080204" pitchFamily="49" charset="-128"/>
                <a:ea typeface="MS Gothic" panose="020B0609070205080204" pitchFamily="49" charset="-128"/>
              </a:rPr>
              <a:t>＿作成体系</a:t>
            </a:r>
            <a:endParaRPr lang="ko-KR" altLang="en-US" sz="3200" b="1" dirty="0">
              <a:latin typeface="MS Gothic" panose="020B0609070205080204" pitchFamily="49" charset="-128"/>
            </a:endParaRPr>
          </a:p>
        </p:txBody>
      </p:sp>
      <p:cxnSp>
        <p:nvCxnSpPr>
          <p:cNvPr id="5" name="직선 연결선 4"/>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81075" y="1019175"/>
            <a:ext cx="2181225" cy="461665"/>
          </a:xfrm>
          <a:prstGeom prst="rect">
            <a:avLst/>
          </a:prstGeom>
          <a:solidFill>
            <a:schemeClr val="accent3">
              <a:lumMod val="60000"/>
              <a:lumOff val="40000"/>
            </a:schemeClr>
          </a:solidFill>
        </p:spPr>
        <p:txBody>
          <a:bodyPr wrap="square" rtlCol="0">
            <a:spAutoFit/>
          </a:bodyPr>
          <a:lstStyle/>
          <a:p>
            <a:pPr algn="ctr"/>
            <a:r>
              <a:rPr lang="ja-JP" altLang="ko-KR" sz="2400" dirty="0">
                <a:latin typeface="MS PGothic" panose="020B0600070205080204" pitchFamily="34" charset="-128"/>
                <a:ea typeface="MS PGothic" panose="020B0600070205080204" pitchFamily="34" charset="-128"/>
              </a:rPr>
              <a:t>邑・面・東</a:t>
            </a:r>
            <a:endParaRPr lang="ko-KR" altLang="en-US" sz="2400" dirty="0">
              <a:latin typeface="MS PGothic" panose="020B0600070205080204" pitchFamily="34" charset="-128"/>
            </a:endParaRPr>
          </a:p>
        </p:txBody>
      </p:sp>
      <p:sp>
        <p:nvSpPr>
          <p:cNvPr id="8" name="TextBox 7"/>
          <p:cNvSpPr txBox="1"/>
          <p:nvPr/>
        </p:nvSpPr>
        <p:spPr>
          <a:xfrm>
            <a:off x="5705475" y="1009650"/>
            <a:ext cx="2190750" cy="461665"/>
          </a:xfrm>
          <a:prstGeom prst="rect">
            <a:avLst/>
          </a:prstGeom>
          <a:solidFill>
            <a:schemeClr val="accent3">
              <a:lumMod val="60000"/>
              <a:lumOff val="40000"/>
            </a:schemeClr>
          </a:solidFill>
        </p:spPr>
        <p:txBody>
          <a:bodyPr wrap="square" rtlCol="0">
            <a:spAutoFit/>
          </a:bodyPr>
          <a:lstStyle/>
          <a:p>
            <a:pPr algn="ctr"/>
            <a:r>
              <a:rPr lang="ja-JP" altLang="ko-KR" sz="2400" dirty="0">
                <a:latin typeface="MS PGothic" panose="020B0600070205080204" pitchFamily="34" charset="-128"/>
                <a:ea typeface="MS PGothic" panose="020B0600070205080204" pitchFamily="34" charset="-128"/>
              </a:rPr>
              <a:t>市・郡・区</a:t>
            </a:r>
            <a:endParaRPr lang="ko-KR" altLang="en-US" sz="2400" dirty="0">
              <a:latin typeface="MS PGothic" panose="020B0600070205080204" pitchFamily="34" charset="-128"/>
            </a:endParaRPr>
          </a:p>
        </p:txBody>
      </p:sp>
      <p:sp>
        <p:nvSpPr>
          <p:cNvPr id="9" name="타원 8"/>
          <p:cNvSpPr/>
          <p:nvPr/>
        </p:nvSpPr>
        <p:spPr>
          <a:xfrm>
            <a:off x="1190625" y="4267200"/>
            <a:ext cx="1543050" cy="1552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S PGothic" panose="020B0600070205080204" pitchFamily="34" charset="-128"/>
            </a:endParaRPr>
          </a:p>
        </p:txBody>
      </p:sp>
      <p:sp>
        <p:nvSpPr>
          <p:cNvPr id="10" name="타원 9"/>
          <p:cNvSpPr/>
          <p:nvPr/>
        </p:nvSpPr>
        <p:spPr>
          <a:xfrm>
            <a:off x="6067425" y="4333875"/>
            <a:ext cx="1543050" cy="1552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S PGothic" panose="020B0600070205080204" pitchFamily="34" charset="-128"/>
            </a:endParaRPr>
          </a:p>
        </p:txBody>
      </p:sp>
      <p:sp>
        <p:nvSpPr>
          <p:cNvPr id="11" name="TextBox 10"/>
          <p:cNvSpPr txBox="1"/>
          <p:nvPr/>
        </p:nvSpPr>
        <p:spPr>
          <a:xfrm>
            <a:off x="933450" y="4686300"/>
            <a:ext cx="2047875" cy="892552"/>
          </a:xfrm>
          <a:prstGeom prst="rect">
            <a:avLst/>
          </a:prstGeom>
          <a:noFill/>
        </p:spPr>
        <p:txBody>
          <a:bodyPr wrap="square" rtlCol="0">
            <a:spAutoFit/>
          </a:bodyPr>
          <a:lstStyle/>
          <a:p>
            <a:pPr algn="ctr"/>
            <a:r>
              <a:rPr lang="ja-JP" altLang="en-US" sz="1600" dirty="0">
                <a:solidFill>
                  <a:schemeClr val="bg1"/>
                </a:solidFill>
                <a:latin typeface="MS PGothic" panose="020B0600070205080204" pitchFamily="34" charset="-128"/>
                <a:ea typeface="MS PGothic" panose="020B0600070205080204" pitchFamily="34" charset="-128"/>
              </a:rPr>
              <a:t>発達障害</a:t>
            </a:r>
            <a:r>
              <a:rPr lang="ja-JP" altLang="en-US" sz="1600" dirty="0" smtClean="0">
                <a:solidFill>
                  <a:schemeClr val="bg1"/>
                </a:solidFill>
                <a:latin typeface="MS PGothic" panose="020B0600070205080204" pitchFamily="34" charset="-128"/>
                <a:ea typeface="MS PGothic" panose="020B0600070205080204" pitchFamily="34" charset="-128"/>
              </a:rPr>
              <a:t>者</a:t>
            </a:r>
            <a:endParaRPr lang="en-US" altLang="ja-JP" sz="1600" dirty="0" smtClean="0">
              <a:solidFill>
                <a:schemeClr val="bg1"/>
              </a:solidFill>
              <a:latin typeface="MS PGothic" panose="020B0600070205080204" pitchFamily="34" charset="-128"/>
              <a:ea typeface="MS PGothic" panose="020B0600070205080204" pitchFamily="34" charset="-128"/>
            </a:endParaRPr>
          </a:p>
          <a:p>
            <a:pPr algn="ctr"/>
            <a:r>
              <a:rPr lang="ja-JP" altLang="en-US" sz="1200" dirty="0" smtClean="0">
                <a:solidFill>
                  <a:schemeClr val="bg1"/>
                </a:solidFill>
                <a:latin typeface="MS PGothic" panose="020B0600070205080204" pitchFamily="34" charset="-128"/>
                <a:ea typeface="MS PGothic" panose="020B0600070205080204" pitchFamily="34" charset="-128"/>
              </a:rPr>
              <a:t>（</a:t>
            </a:r>
            <a:r>
              <a:rPr lang="ja-JP" altLang="en-US" sz="1200" dirty="0">
                <a:solidFill>
                  <a:schemeClr val="bg1"/>
                </a:solidFill>
                <a:latin typeface="MS PGothic" panose="020B0600070205080204" pitchFamily="34" charset="-128"/>
                <a:ea typeface="MS PGothic" panose="020B0600070205080204" pitchFamily="34" charset="-128"/>
              </a:rPr>
              <a:t>または親、後見人</a:t>
            </a:r>
            <a:r>
              <a:rPr lang="ja-JP" altLang="en-US" sz="1200" dirty="0" smtClean="0">
                <a:solidFill>
                  <a:schemeClr val="bg1"/>
                </a:solidFill>
                <a:latin typeface="MS PGothic" panose="020B0600070205080204" pitchFamily="34" charset="-128"/>
                <a:ea typeface="MS PGothic" panose="020B0600070205080204" pitchFamily="34" charset="-128"/>
              </a:rPr>
              <a:t>、</a:t>
            </a:r>
            <a:endParaRPr lang="en-US" altLang="ja-JP" sz="1200" dirty="0" smtClean="0">
              <a:solidFill>
                <a:schemeClr val="bg1"/>
              </a:solidFill>
              <a:latin typeface="MS PGothic" panose="020B0600070205080204" pitchFamily="34" charset="-128"/>
              <a:ea typeface="MS PGothic" panose="020B0600070205080204" pitchFamily="34" charset="-128"/>
            </a:endParaRPr>
          </a:p>
          <a:p>
            <a:pPr algn="ctr"/>
            <a:r>
              <a:rPr lang="ja-JP" altLang="en-US" sz="1200" dirty="0" smtClean="0">
                <a:solidFill>
                  <a:schemeClr val="bg1"/>
                </a:solidFill>
                <a:latin typeface="MS PGothic" panose="020B0600070205080204" pitchFamily="34" charset="-128"/>
                <a:ea typeface="MS PGothic" panose="020B0600070205080204" pitchFamily="34" charset="-128"/>
              </a:rPr>
              <a:t>担</a:t>
            </a:r>
            <a:r>
              <a:rPr lang="ja-JP" altLang="en-US" sz="1200" dirty="0">
                <a:solidFill>
                  <a:schemeClr val="bg1"/>
                </a:solidFill>
                <a:latin typeface="MS PGothic" panose="020B0600070205080204" pitchFamily="34" charset="-128"/>
                <a:ea typeface="MS PGothic" panose="020B0600070205080204" pitchFamily="34" charset="-128"/>
              </a:rPr>
              <a:t>当社会福</a:t>
            </a:r>
            <a:r>
              <a:rPr lang="ja-JP" altLang="en-US" sz="1200" dirty="0" smtClean="0">
                <a:solidFill>
                  <a:schemeClr val="bg1"/>
                </a:solidFill>
                <a:latin typeface="MS PGothic" panose="020B0600070205080204" pitchFamily="34" charset="-128"/>
                <a:ea typeface="MS PGothic" panose="020B0600070205080204" pitchFamily="34" charset="-128"/>
              </a:rPr>
              <a:t>祉</a:t>
            </a:r>
            <a:endParaRPr lang="en-US" altLang="ja-JP" sz="1200" dirty="0" smtClean="0">
              <a:solidFill>
                <a:schemeClr val="bg1"/>
              </a:solidFill>
              <a:latin typeface="MS PGothic" panose="020B0600070205080204" pitchFamily="34" charset="-128"/>
              <a:ea typeface="MS PGothic" panose="020B0600070205080204" pitchFamily="34" charset="-128"/>
            </a:endParaRPr>
          </a:p>
          <a:p>
            <a:pPr algn="ctr"/>
            <a:r>
              <a:rPr lang="ja-JP" altLang="en-US" sz="1200" dirty="0" smtClean="0">
                <a:solidFill>
                  <a:schemeClr val="bg1"/>
                </a:solidFill>
                <a:latin typeface="MS PGothic" panose="020B0600070205080204" pitchFamily="34" charset="-128"/>
                <a:ea typeface="MS PGothic" panose="020B0600070205080204" pitchFamily="34" charset="-128"/>
              </a:rPr>
              <a:t>公</a:t>
            </a:r>
            <a:r>
              <a:rPr lang="ja-JP" altLang="en-US" sz="1200" dirty="0">
                <a:solidFill>
                  <a:schemeClr val="bg1"/>
                </a:solidFill>
                <a:latin typeface="MS PGothic" panose="020B0600070205080204" pitchFamily="34" charset="-128"/>
                <a:ea typeface="MS PGothic" panose="020B0600070205080204" pitchFamily="34" charset="-128"/>
              </a:rPr>
              <a:t>務員など）</a:t>
            </a:r>
            <a:endParaRPr lang="ko-KR" altLang="en-US" sz="1050" dirty="0">
              <a:solidFill>
                <a:schemeClr val="bg1"/>
              </a:solidFill>
              <a:latin typeface="MS PGothic" panose="020B0600070205080204" pitchFamily="34" charset="-128"/>
            </a:endParaRPr>
          </a:p>
        </p:txBody>
      </p:sp>
      <p:sp>
        <p:nvSpPr>
          <p:cNvPr id="12" name="TextBox 11"/>
          <p:cNvSpPr txBox="1"/>
          <p:nvPr/>
        </p:nvSpPr>
        <p:spPr>
          <a:xfrm>
            <a:off x="5867400" y="4829175"/>
            <a:ext cx="2047875" cy="584775"/>
          </a:xfrm>
          <a:prstGeom prst="rect">
            <a:avLst/>
          </a:prstGeom>
          <a:noFill/>
        </p:spPr>
        <p:txBody>
          <a:bodyPr wrap="square" rtlCol="0">
            <a:spAutoFit/>
          </a:bodyPr>
          <a:lstStyle/>
          <a:p>
            <a:pPr algn="ctr"/>
            <a:r>
              <a:rPr lang="ja-JP" altLang="en-US" sz="1600" dirty="0" smtClean="0">
                <a:solidFill>
                  <a:schemeClr val="bg1"/>
                </a:solidFill>
                <a:latin typeface="MS PGothic" panose="020B0600070205080204" pitchFamily="34" charset="-128"/>
                <a:ea typeface="MS PGothic" panose="020B0600070205080204" pitchFamily="34" charset="-128"/>
              </a:rPr>
              <a:t>発達障害者</a:t>
            </a:r>
            <a:endParaRPr lang="en-US" altLang="ja-JP" sz="1600" dirty="0" smtClean="0">
              <a:solidFill>
                <a:schemeClr val="bg1"/>
              </a:solidFill>
              <a:latin typeface="MS PGothic" panose="020B0600070205080204" pitchFamily="34" charset="-128"/>
              <a:ea typeface="MS PGothic" panose="020B0600070205080204" pitchFamily="34" charset="-128"/>
            </a:endParaRPr>
          </a:p>
          <a:p>
            <a:pPr algn="ctr"/>
            <a:r>
              <a:rPr lang="ja-JP" altLang="en-US" sz="1600" dirty="0" smtClean="0">
                <a:solidFill>
                  <a:schemeClr val="bg1"/>
                </a:solidFill>
                <a:latin typeface="MS PGothic" panose="020B0600070205080204" pitchFamily="34" charset="-128"/>
                <a:ea typeface="MS PGothic" panose="020B0600070205080204" pitchFamily="34" charset="-128"/>
              </a:rPr>
              <a:t>支援センター</a:t>
            </a:r>
            <a:endParaRPr lang="ko-KR" altLang="en-US" sz="1600" dirty="0">
              <a:solidFill>
                <a:schemeClr val="bg1"/>
              </a:solidFill>
              <a:latin typeface="MS PGothic" panose="020B0600070205080204" pitchFamily="34" charset="-128"/>
            </a:endParaRPr>
          </a:p>
        </p:txBody>
      </p:sp>
      <p:cxnSp>
        <p:nvCxnSpPr>
          <p:cNvPr id="14" name="직선 화살표 연결선 13"/>
          <p:cNvCxnSpPr/>
          <p:nvPr/>
        </p:nvCxnSpPr>
        <p:spPr>
          <a:xfrm flipV="1">
            <a:off x="2000250" y="1476376"/>
            <a:ext cx="9527" cy="2724149"/>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직선 화살표 연결선 14"/>
          <p:cNvCxnSpPr/>
          <p:nvPr/>
        </p:nvCxnSpPr>
        <p:spPr>
          <a:xfrm flipH="1" flipV="1">
            <a:off x="6734175" y="1524000"/>
            <a:ext cx="9525" cy="2762250"/>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p:nvPr/>
        </p:nvCxnSpPr>
        <p:spPr>
          <a:xfrm>
            <a:off x="6867525" y="1562100"/>
            <a:ext cx="0" cy="2743200"/>
          </a:xfrm>
          <a:prstGeom prst="straightConnector1">
            <a:avLst/>
          </a:prstGeom>
          <a:ln w="317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직선 화살표 연결선 17"/>
          <p:cNvCxnSpPr/>
          <p:nvPr/>
        </p:nvCxnSpPr>
        <p:spPr>
          <a:xfrm>
            <a:off x="3362325" y="2400300"/>
            <a:ext cx="2209800" cy="1295400"/>
          </a:xfrm>
          <a:prstGeom prst="straightConnector1">
            <a:avLst/>
          </a:prstGeom>
          <a:ln w="317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직선 화살표 연결선 29"/>
          <p:cNvCxnSpPr/>
          <p:nvPr/>
        </p:nvCxnSpPr>
        <p:spPr>
          <a:xfrm flipH="1">
            <a:off x="3028951" y="4962525"/>
            <a:ext cx="2895599" cy="9525"/>
          </a:xfrm>
          <a:prstGeom prst="straightConnector1">
            <a:avLst/>
          </a:prstGeom>
          <a:ln w="317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52475" y="2514600"/>
            <a:ext cx="1152525" cy="369332"/>
          </a:xfrm>
          <a:prstGeom prst="rect">
            <a:avLst/>
          </a:prstGeom>
          <a:noFill/>
        </p:spPr>
        <p:txBody>
          <a:bodyPr wrap="square" rtlCol="0">
            <a:spAutoFit/>
          </a:bodyPr>
          <a:lstStyle/>
          <a:p>
            <a:pPr algn="r"/>
            <a:r>
              <a:rPr lang="ko-KR" altLang="en-US" dirty="0" smtClean="0">
                <a:latin typeface="MS PGothic" panose="020B0600070205080204" pitchFamily="34" charset="-128"/>
              </a:rPr>
              <a:t>① </a:t>
            </a:r>
            <a:r>
              <a:rPr lang="ja-JP" altLang="en-US" dirty="0" smtClean="0">
                <a:latin typeface="MS PGothic" panose="020B0600070205080204" pitchFamily="34" charset="-128"/>
                <a:ea typeface="MS PGothic" panose="020B0600070205080204" pitchFamily="34" charset="-128"/>
              </a:rPr>
              <a:t>申請</a:t>
            </a:r>
            <a:endParaRPr lang="ko-KR" altLang="en-US" dirty="0">
              <a:latin typeface="MS PGothic" panose="020B0600070205080204" pitchFamily="34" charset="-128"/>
            </a:endParaRPr>
          </a:p>
        </p:txBody>
      </p:sp>
      <p:sp>
        <p:nvSpPr>
          <p:cNvPr id="35" name="TextBox 34"/>
          <p:cNvSpPr txBox="1"/>
          <p:nvPr/>
        </p:nvSpPr>
        <p:spPr>
          <a:xfrm>
            <a:off x="3143250" y="2000250"/>
            <a:ext cx="2333625" cy="369332"/>
          </a:xfrm>
          <a:prstGeom prst="rect">
            <a:avLst/>
          </a:prstGeom>
          <a:noFill/>
        </p:spPr>
        <p:txBody>
          <a:bodyPr wrap="square" rtlCol="0">
            <a:spAutoFit/>
          </a:bodyPr>
          <a:lstStyle/>
          <a:p>
            <a:pPr algn="ctr"/>
            <a:r>
              <a:rPr lang="ko-KR" altLang="en-US" dirty="0" smtClean="0">
                <a:latin typeface="MS PGothic" panose="020B0600070205080204" pitchFamily="34" charset="-128"/>
              </a:rPr>
              <a:t>② </a:t>
            </a:r>
            <a:r>
              <a:rPr lang="ja-JP" altLang="en-US" dirty="0" smtClean="0">
                <a:latin typeface="MS PGothic" panose="020B0600070205080204" pitchFamily="34" charset="-128"/>
                <a:ea typeface="MS PGothic" panose="020B0600070205080204" pitchFamily="34" charset="-128"/>
              </a:rPr>
              <a:t>計画作成の依頼</a:t>
            </a:r>
            <a:endParaRPr lang="ko-KR" altLang="en-US" dirty="0">
              <a:latin typeface="MS PGothic" panose="020B0600070205080204" pitchFamily="34" charset="-128"/>
            </a:endParaRPr>
          </a:p>
        </p:txBody>
      </p:sp>
      <p:sp>
        <p:nvSpPr>
          <p:cNvPr id="36" name="TextBox 35"/>
          <p:cNvSpPr txBox="1"/>
          <p:nvPr/>
        </p:nvSpPr>
        <p:spPr>
          <a:xfrm>
            <a:off x="2886075" y="4286250"/>
            <a:ext cx="2857500" cy="646331"/>
          </a:xfrm>
          <a:prstGeom prst="rect">
            <a:avLst/>
          </a:prstGeom>
          <a:noFill/>
        </p:spPr>
        <p:txBody>
          <a:bodyPr wrap="square" rtlCol="0">
            <a:spAutoFit/>
          </a:bodyPr>
          <a:lstStyle/>
          <a:p>
            <a:pPr algn="ctr"/>
            <a:r>
              <a:rPr lang="ko-KR" altLang="en-US" dirty="0" smtClean="0">
                <a:latin typeface="MS PGothic" panose="020B0600070205080204" pitchFamily="34" charset="-128"/>
              </a:rPr>
              <a:t>③ </a:t>
            </a:r>
            <a:r>
              <a:rPr lang="ja-JP" altLang="en-US" dirty="0" smtClean="0">
                <a:latin typeface="MS PGothic" panose="020B0600070205080204" pitchFamily="34" charset="-128"/>
                <a:ea typeface="MS PGothic" panose="020B0600070205080204" pitchFamily="34" charset="-128"/>
              </a:rPr>
              <a:t>面談</a:t>
            </a:r>
            <a:r>
              <a:rPr lang="en-US" altLang="ja-JP" dirty="0" smtClean="0">
                <a:latin typeface="MS PGothic" panose="020B0600070205080204" pitchFamily="34" charset="-128"/>
                <a:ea typeface="MS PGothic" panose="020B0600070205080204" pitchFamily="34" charset="-128"/>
              </a:rPr>
              <a:t>/</a:t>
            </a:r>
            <a:r>
              <a:rPr lang="ja-JP" altLang="en-US" dirty="0" smtClean="0">
                <a:latin typeface="MS PGothic" panose="020B0600070205080204" pitchFamily="34" charset="-128"/>
                <a:ea typeface="MS PGothic" panose="020B0600070205080204" pitchFamily="34" charset="-128"/>
              </a:rPr>
              <a:t>ニーズの把握</a:t>
            </a:r>
            <a:endParaRPr lang="en-US" altLang="ja-JP" dirty="0" smtClean="0">
              <a:latin typeface="MS PGothic" panose="020B0600070205080204" pitchFamily="34" charset="-128"/>
              <a:ea typeface="MS PGothic" panose="020B0600070205080204" pitchFamily="34" charset="-128"/>
            </a:endParaRPr>
          </a:p>
          <a:p>
            <a:pPr algn="ctr"/>
            <a:r>
              <a:rPr lang="ja-JP" altLang="en-US" dirty="0" smtClean="0">
                <a:latin typeface="MS PGothic" panose="020B0600070205080204" pitchFamily="34" charset="-128"/>
                <a:ea typeface="MS PGothic" panose="020B0600070205080204" pitchFamily="34" charset="-128"/>
              </a:rPr>
              <a:t>個人別支援計画の作成</a:t>
            </a:r>
            <a:endParaRPr lang="ko-KR" altLang="en-US" dirty="0">
              <a:latin typeface="MS PGothic" panose="020B0600070205080204" pitchFamily="34" charset="-128"/>
            </a:endParaRPr>
          </a:p>
        </p:txBody>
      </p:sp>
      <p:sp>
        <p:nvSpPr>
          <p:cNvPr id="37" name="TextBox 36"/>
          <p:cNvSpPr txBox="1"/>
          <p:nvPr/>
        </p:nvSpPr>
        <p:spPr>
          <a:xfrm>
            <a:off x="5324475" y="2514600"/>
            <a:ext cx="1343025" cy="923330"/>
          </a:xfrm>
          <a:prstGeom prst="rect">
            <a:avLst/>
          </a:prstGeom>
          <a:noFill/>
        </p:spPr>
        <p:txBody>
          <a:bodyPr wrap="square" rtlCol="0">
            <a:spAutoFit/>
          </a:bodyPr>
          <a:lstStyle/>
          <a:p>
            <a:pPr algn="r"/>
            <a:r>
              <a:rPr lang="ko-KR" altLang="en-US" dirty="0" smtClean="0">
                <a:latin typeface="MS PGothic" panose="020B0600070205080204" pitchFamily="34" charset="-128"/>
              </a:rPr>
              <a:t>④ </a:t>
            </a:r>
            <a:r>
              <a:rPr lang="ja-JP" altLang="en-US" dirty="0" smtClean="0">
                <a:latin typeface="MS PGothic" panose="020B0600070205080204" pitchFamily="34" charset="-128"/>
                <a:ea typeface="MS PGothic" panose="020B0600070205080204" pitchFamily="34" charset="-128"/>
              </a:rPr>
              <a:t>整合性に対する審査の要請</a:t>
            </a:r>
            <a:endParaRPr lang="ko-KR" altLang="en-US" dirty="0">
              <a:latin typeface="MS PGothic" panose="020B0600070205080204" pitchFamily="34" charset="-128"/>
            </a:endParaRPr>
          </a:p>
        </p:txBody>
      </p:sp>
      <p:sp>
        <p:nvSpPr>
          <p:cNvPr id="40" name="TextBox 39"/>
          <p:cNvSpPr txBox="1"/>
          <p:nvPr/>
        </p:nvSpPr>
        <p:spPr>
          <a:xfrm>
            <a:off x="6943725" y="2524125"/>
            <a:ext cx="1343025" cy="923330"/>
          </a:xfrm>
          <a:prstGeom prst="rect">
            <a:avLst/>
          </a:prstGeom>
          <a:noFill/>
        </p:spPr>
        <p:txBody>
          <a:bodyPr wrap="square" rtlCol="0">
            <a:spAutoFit/>
          </a:bodyPr>
          <a:lstStyle/>
          <a:p>
            <a:r>
              <a:rPr lang="ko-KR" altLang="en-US" dirty="0" smtClean="0">
                <a:latin typeface="MS PGothic" panose="020B0600070205080204" pitchFamily="34" charset="-128"/>
              </a:rPr>
              <a:t>⑤ </a:t>
            </a:r>
            <a:r>
              <a:rPr lang="ja-JP" altLang="en-US" dirty="0" smtClean="0">
                <a:latin typeface="MS PGothic" panose="020B0600070205080204" pitchFamily="34" charset="-128"/>
                <a:ea typeface="MS PGothic" panose="020B0600070205080204" pitchFamily="34" charset="-128"/>
              </a:rPr>
              <a:t>整合性に対する結果の通報</a:t>
            </a:r>
            <a:endParaRPr lang="ko-KR" altLang="en-US" dirty="0">
              <a:latin typeface="MS PGothic" panose="020B0600070205080204" pitchFamily="34" charset="-128"/>
            </a:endParaRPr>
          </a:p>
        </p:txBody>
      </p:sp>
      <p:sp>
        <p:nvSpPr>
          <p:cNvPr id="41" name="TextBox 40"/>
          <p:cNvSpPr txBox="1"/>
          <p:nvPr/>
        </p:nvSpPr>
        <p:spPr>
          <a:xfrm>
            <a:off x="3057524" y="5076825"/>
            <a:ext cx="2924175" cy="369332"/>
          </a:xfrm>
          <a:prstGeom prst="rect">
            <a:avLst/>
          </a:prstGeom>
          <a:noFill/>
        </p:spPr>
        <p:txBody>
          <a:bodyPr wrap="square" rtlCol="0">
            <a:spAutoFit/>
          </a:bodyPr>
          <a:lstStyle/>
          <a:p>
            <a:pPr algn="ctr"/>
            <a:r>
              <a:rPr lang="ko-KR" altLang="en-US" dirty="0" smtClean="0">
                <a:latin typeface="MS PGothic" panose="020B0600070205080204" pitchFamily="34" charset="-128"/>
              </a:rPr>
              <a:t>⑥ </a:t>
            </a:r>
            <a:r>
              <a:rPr lang="ja-JP" altLang="en-US" dirty="0" smtClean="0">
                <a:latin typeface="MS PGothic" panose="020B0600070205080204" pitchFamily="34" charset="-128"/>
                <a:ea typeface="MS PGothic" panose="020B0600070205080204" pitchFamily="34" charset="-128"/>
              </a:rPr>
              <a:t>計画作成の結果の通知</a:t>
            </a:r>
            <a:endParaRPr lang="ko-KR" altLang="en-US" dirty="0">
              <a:latin typeface="MS PGothic" panose="020B0600070205080204" pitchFamily="34" charset="-128"/>
            </a:endParaRPr>
          </a:p>
        </p:txBody>
      </p:sp>
      <p:sp>
        <p:nvSpPr>
          <p:cNvPr id="47" name="TextBox 46"/>
          <p:cNvSpPr txBox="1"/>
          <p:nvPr/>
        </p:nvSpPr>
        <p:spPr>
          <a:xfrm>
            <a:off x="2590800" y="314325"/>
            <a:ext cx="4171950" cy="369332"/>
          </a:xfrm>
          <a:prstGeom prst="rect">
            <a:avLst/>
          </a:prstGeom>
          <a:noFill/>
        </p:spPr>
        <p:txBody>
          <a:bodyPr wrap="square" rtlCol="0">
            <a:spAutoFit/>
          </a:bodyPr>
          <a:lstStyle/>
          <a:p>
            <a:pPr algn="ctr"/>
            <a:r>
              <a:rPr lang="en-US" altLang="ko-KR" dirty="0" smtClean="0">
                <a:latin typeface="MS Gothic" panose="020B0609070205080204" pitchFamily="49" charset="-128"/>
                <a:ea typeface="MS Gothic" panose="020B0609070205080204" pitchFamily="49" charset="-128"/>
              </a:rPr>
              <a:t>&lt;</a:t>
            </a:r>
            <a:r>
              <a:rPr lang="ja-JP" altLang="en-US" dirty="0">
                <a:latin typeface="MS Gothic" panose="020B0609070205080204" pitchFamily="49" charset="-128"/>
                <a:ea typeface="MS Gothic" panose="020B0609070205080204" pitchFamily="49" charset="-128"/>
              </a:rPr>
              <a:t>個人別支</a:t>
            </a:r>
            <a:r>
              <a:rPr lang="ja-JP" altLang="en-US" dirty="0" smtClean="0">
                <a:latin typeface="MS Gothic" panose="020B0609070205080204" pitchFamily="49" charset="-128"/>
                <a:ea typeface="MS Gothic" panose="020B0609070205080204" pitchFamily="49" charset="-128"/>
              </a:rPr>
              <a:t>援</a:t>
            </a:r>
            <a:r>
              <a:rPr lang="ja-JP" altLang="en-US" dirty="0">
                <a:latin typeface="MS Gothic" panose="020B0609070205080204" pitchFamily="49" charset="-128"/>
                <a:ea typeface="MS Gothic" panose="020B0609070205080204" pitchFamily="49" charset="-128"/>
              </a:rPr>
              <a:t>計</a:t>
            </a:r>
            <a:r>
              <a:rPr lang="ja-JP" altLang="en-US" dirty="0" smtClean="0">
                <a:latin typeface="MS Gothic" panose="020B0609070205080204" pitchFamily="49" charset="-128"/>
                <a:ea typeface="MS Gothic" panose="020B0609070205080204" pitchFamily="49" charset="-128"/>
              </a:rPr>
              <a:t>画の作成体</a:t>
            </a:r>
            <a:r>
              <a:rPr lang="ja-JP" altLang="en-US" dirty="0">
                <a:latin typeface="MS Gothic" panose="020B0609070205080204" pitchFamily="49" charset="-128"/>
                <a:ea typeface="MS Gothic" panose="020B0609070205080204" pitchFamily="49" charset="-128"/>
              </a:rPr>
              <a:t>系</a:t>
            </a:r>
            <a:r>
              <a:rPr lang="en-US" altLang="ko-KR" dirty="0" smtClean="0">
                <a:latin typeface="MS Gothic" panose="020B0609070205080204" pitchFamily="49" charset="-128"/>
                <a:ea typeface="MS Gothic" panose="020B0609070205080204" pitchFamily="49" charset="-128"/>
              </a:rPr>
              <a:t>&gt;</a:t>
            </a:r>
            <a:endParaRPr lang="ko-KR" altLang="en-US" dirty="0">
              <a:latin typeface="MS Gothic" panose="020B0609070205080204" pitchFamily="49"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0" y="2333625"/>
            <a:ext cx="9144000" cy="1059264"/>
          </a:xfrm>
          <a:prstGeom prst="rect">
            <a:avLst/>
          </a:prstGeom>
          <a:no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342900" indent="-342900" algn="r">
              <a:lnSpc>
                <a:spcPts val="4000"/>
              </a:lnSpc>
            </a:pPr>
            <a:endParaRPr lang="en-US" altLang="ko-KR" sz="3200" b="1" dirty="0" smtClean="0">
              <a:solidFill>
                <a:schemeClr val="bg1"/>
              </a:solidFill>
              <a:latin typeface="MS Gothic" panose="020B0609070205080204" pitchFamily="49" charset="-128"/>
              <a:ea typeface="MS Gothic" panose="020B0609070205080204" pitchFamily="49" charset="-128"/>
            </a:endParaRPr>
          </a:p>
          <a:p>
            <a:pPr marL="342900" indent="-342900" algn="r">
              <a:lnSpc>
                <a:spcPts val="4000"/>
              </a:lnSpc>
            </a:pPr>
            <a:r>
              <a:rPr lang="en-US" altLang="ko-KR" sz="3200" dirty="0" smtClean="0">
                <a:solidFill>
                  <a:schemeClr val="accent6">
                    <a:lumMod val="75000"/>
                  </a:schemeClr>
                </a:solidFill>
                <a:latin typeface="MS Gothic" panose="020B0609070205080204" pitchFamily="49" charset="-128"/>
                <a:ea typeface="MS Gothic" panose="020B0609070205080204" pitchFamily="49" charset="-128"/>
              </a:rPr>
              <a:t>3. </a:t>
            </a:r>
            <a:r>
              <a:rPr lang="ja-JP" altLang="en-US" sz="3200" dirty="0" smtClean="0">
                <a:solidFill>
                  <a:schemeClr val="accent6">
                    <a:lumMod val="75000"/>
                  </a:schemeClr>
                </a:solidFill>
                <a:latin typeface="MS Gothic" panose="020B0609070205080204" pitchFamily="49" charset="-128"/>
                <a:ea typeface="MS Gothic" panose="020B0609070205080204" pitchFamily="49" charset="-128"/>
              </a:rPr>
              <a:t>公共後見支援事業</a:t>
            </a:r>
            <a:endParaRPr lang="en-US" altLang="ko-KR" sz="3200" dirty="0" smtClean="0">
              <a:solidFill>
                <a:srgbClr val="F5AD4D"/>
              </a:solidFill>
              <a:latin typeface="MS Gothic" panose="020B0609070205080204" pitchFamily="49" charset="-128"/>
              <a:ea typeface="MS Gothic" panose="020B0609070205080204" pitchFamily="49" charset="-128"/>
            </a:endParaRPr>
          </a:p>
        </p:txBody>
      </p:sp>
      <p:cxnSp>
        <p:nvCxnSpPr>
          <p:cNvPr id="7" name="직선 연결선 6"/>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pic>
        <p:nvPicPr>
          <p:cNvPr id="10" name="그림 9" descr="캡처.JPG"/>
          <p:cNvPicPr>
            <a:picLocks noChangeAspect="1"/>
          </p:cNvPicPr>
          <p:nvPr/>
        </p:nvPicPr>
        <p:blipFill>
          <a:blip r:embed="rId2" cstate="print"/>
          <a:stretch>
            <a:fillRect/>
          </a:stretch>
        </p:blipFill>
        <p:spPr>
          <a:xfrm>
            <a:off x="6948213" y="0"/>
            <a:ext cx="2195787" cy="71437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667125" y="525780"/>
            <a:ext cx="1890000"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black"/>
              </a:solidFill>
              <a:latin typeface="+mn-ea"/>
            </a:endParaRPr>
          </a:p>
        </p:txBody>
      </p:sp>
      <p:sp>
        <p:nvSpPr>
          <p:cNvPr id="2049" name="Rectangle 1"/>
          <p:cNvSpPr>
            <a:spLocks noChangeArrowheads="1"/>
          </p:cNvSpPr>
          <p:nvPr/>
        </p:nvSpPr>
        <p:spPr bwMode="auto">
          <a:xfrm>
            <a:off x="978895" y="4313574"/>
            <a:ext cx="786983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latinLnBrk="0" hangingPunct="0">
              <a:lnSpc>
                <a:spcPct val="200000"/>
              </a:lnSpc>
              <a:spcBef>
                <a:spcPct val="0"/>
              </a:spcBef>
              <a:spcAft>
                <a:spcPct val="0"/>
              </a:spcAft>
            </a:pPr>
            <a:r>
              <a:rPr kumimoji="1" lang="en-US" altLang="ko-KR" i="0" u="none" strike="noStrike" cap="none" normalizeH="0" baseline="0" dirty="0" smtClean="0">
                <a:ln>
                  <a:noFill/>
                </a:ln>
                <a:solidFill>
                  <a:srgbClr val="000000"/>
                </a:solidFill>
                <a:effectLst/>
                <a:latin typeface="MS PGothic" panose="020B0600070205080204" pitchFamily="34" charset="-128"/>
                <a:ea typeface="MS PGothic" panose="020B0600070205080204" pitchFamily="34" charset="-128"/>
                <a:cs typeface="굴림" pitchFamily="50" charset="-127"/>
              </a:rPr>
              <a:t>-</a:t>
            </a:r>
            <a:r>
              <a:rPr kumimoji="1" lang="ja-JP" altLang="en-US" dirty="0" smtClean="0">
                <a:solidFill>
                  <a:srgbClr val="000000"/>
                </a:solidFill>
                <a:latin typeface="MS PGothic" panose="020B0600070205080204" pitchFamily="34" charset="-128"/>
                <a:ea typeface="MS PGothic" panose="020B0600070205080204" pitchFamily="34" charset="-128"/>
                <a:cs typeface="굴림" pitchFamily="50" charset="-127"/>
              </a:rPr>
              <a:t>民</a:t>
            </a:r>
            <a:r>
              <a:rPr kumimoji="1" lang="ja-JP" altLang="en-US" dirty="0">
                <a:solidFill>
                  <a:srgbClr val="000000"/>
                </a:solidFill>
                <a:latin typeface="MS PGothic" panose="020B0600070205080204" pitchFamily="34" charset="-128"/>
                <a:ea typeface="MS PGothic" panose="020B0600070205080204" pitchFamily="34" charset="-128"/>
                <a:cs typeface="굴림" pitchFamily="50" charset="-127"/>
              </a:rPr>
              <a:t>法第</a:t>
            </a:r>
            <a:r>
              <a:rPr kumimoji="1" lang="en-US" altLang="ja-JP" dirty="0">
                <a:solidFill>
                  <a:srgbClr val="000000"/>
                </a:solidFill>
                <a:latin typeface="MS PGothic" panose="020B0600070205080204" pitchFamily="34" charset="-128"/>
                <a:ea typeface="MS PGothic" panose="020B0600070205080204" pitchFamily="34" charset="-128"/>
                <a:cs typeface="굴림" pitchFamily="50" charset="-127"/>
              </a:rPr>
              <a:t>14</a:t>
            </a:r>
            <a:r>
              <a:rPr kumimoji="1" lang="ja-JP" altLang="en-US" dirty="0">
                <a:solidFill>
                  <a:srgbClr val="000000"/>
                </a:solidFill>
                <a:latin typeface="MS PGothic" panose="020B0600070205080204" pitchFamily="34" charset="-128"/>
                <a:ea typeface="MS PGothic" panose="020B0600070205080204" pitchFamily="34" charset="-128"/>
                <a:cs typeface="굴림" pitchFamily="50" charset="-127"/>
              </a:rPr>
              <a:t>条の</a:t>
            </a:r>
            <a:r>
              <a:rPr kumimoji="1" lang="en-US" altLang="ja-JP" dirty="0">
                <a:solidFill>
                  <a:srgbClr val="000000"/>
                </a:solidFill>
                <a:latin typeface="MS PGothic" panose="020B0600070205080204" pitchFamily="34" charset="-128"/>
                <a:ea typeface="MS PGothic" panose="020B0600070205080204" pitchFamily="34" charset="-128"/>
                <a:cs typeface="굴림" pitchFamily="50" charset="-127"/>
              </a:rPr>
              <a:t>2</a:t>
            </a:r>
            <a:r>
              <a:rPr kumimoji="1" lang="ja-JP" altLang="en-US" dirty="0">
                <a:solidFill>
                  <a:srgbClr val="000000"/>
                </a:solidFill>
                <a:latin typeface="MS PGothic" panose="020B0600070205080204" pitchFamily="34" charset="-128"/>
                <a:ea typeface="MS PGothic" panose="020B0600070205080204" pitchFamily="34" charset="-128"/>
                <a:cs typeface="굴림" pitchFamily="50" charset="-127"/>
              </a:rPr>
              <a:t>及び発達障害者支援計画</a:t>
            </a:r>
            <a:r>
              <a:rPr kumimoji="1" lang="en-US" altLang="ja-JP" dirty="0">
                <a:solidFill>
                  <a:srgbClr val="000000"/>
                </a:solidFill>
                <a:latin typeface="MS PGothic" panose="020B0600070205080204" pitchFamily="34" charset="-128"/>
                <a:ea typeface="MS PGothic" panose="020B0600070205080204" pitchFamily="34" charset="-128"/>
                <a:cs typeface="굴림" pitchFamily="50" charset="-127"/>
              </a:rPr>
              <a:t>('12.7</a:t>
            </a:r>
            <a:r>
              <a:rPr kumimoji="1" lang="ja-JP" altLang="en-US" dirty="0">
                <a:solidFill>
                  <a:srgbClr val="000000"/>
                </a:solidFill>
                <a:latin typeface="MS PGothic" panose="020B0600070205080204" pitchFamily="34" charset="-128"/>
                <a:ea typeface="MS PGothic" panose="020B0600070205080204" pitchFamily="34" charset="-128"/>
                <a:cs typeface="굴림" pitchFamily="50" charset="-127"/>
              </a:rPr>
              <a:t>、国家政策調整会議</a:t>
            </a:r>
            <a:r>
              <a:rPr kumimoji="1" lang="en-US" altLang="ja-JP" dirty="0">
                <a:solidFill>
                  <a:srgbClr val="000000"/>
                </a:solidFill>
                <a:latin typeface="MS PGothic" panose="020B0600070205080204" pitchFamily="34" charset="-128"/>
                <a:ea typeface="MS PGothic" panose="020B0600070205080204" pitchFamily="34" charset="-128"/>
                <a:cs typeface="굴림" pitchFamily="50" charset="-127"/>
              </a:rPr>
              <a:t>)</a:t>
            </a:r>
          </a:p>
          <a:p>
            <a:pPr lvl="0" algn="just" eaLnBrk="0" fontAlgn="base" latinLnBrk="0" hangingPunct="0">
              <a:lnSpc>
                <a:spcPct val="200000"/>
              </a:lnSpc>
              <a:spcBef>
                <a:spcPct val="0"/>
              </a:spcBef>
              <a:spcAft>
                <a:spcPct val="0"/>
              </a:spcAft>
            </a:pPr>
            <a:r>
              <a:rPr kumimoji="1" lang="en-US" altLang="ja-JP" dirty="0">
                <a:solidFill>
                  <a:srgbClr val="000000"/>
                </a:solidFill>
                <a:latin typeface="MS PGothic" panose="020B0600070205080204" pitchFamily="34" charset="-128"/>
                <a:ea typeface="MS PGothic" panose="020B0600070205080204" pitchFamily="34" charset="-128"/>
                <a:cs typeface="굴림" pitchFamily="50" charset="-127"/>
              </a:rPr>
              <a:t>-</a:t>
            </a:r>
            <a:r>
              <a:rPr kumimoji="1" lang="ja-JP" altLang="en-US" dirty="0">
                <a:solidFill>
                  <a:srgbClr val="000000"/>
                </a:solidFill>
                <a:latin typeface="MS PGothic" panose="020B0600070205080204" pitchFamily="34" charset="-128"/>
                <a:ea typeface="MS PGothic" panose="020B0600070205080204" pitchFamily="34" charset="-128"/>
                <a:cs typeface="굴림" pitchFamily="50" charset="-127"/>
              </a:rPr>
              <a:t>発達障害</a:t>
            </a:r>
            <a:r>
              <a:rPr kumimoji="1" lang="ja-JP" altLang="en-US" dirty="0" smtClean="0">
                <a:solidFill>
                  <a:srgbClr val="000000"/>
                </a:solidFill>
                <a:latin typeface="MS PGothic" panose="020B0600070205080204" pitchFamily="34" charset="-128"/>
                <a:ea typeface="MS PGothic" panose="020B0600070205080204" pitchFamily="34" charset="-128"/>
                <a:cs typeface="굴림" pitchFamily="50" charset="-127"/>
              </a:rPr>
              <a:t>者の権</a:t>
            </a:r>
            <a:r>
              <a:rPr kumimoji="1" lang="ja-JP" altLang="en-US" dirty="0">
                <a:solidFill>
                  <a:srgbClr val="000000"/>
                </a:solidFill>
                <a:latin typeface="MS PGothic" panose="020B0600070205080204" pitchFamily="34" charset="-128"/>
                <a:ea typeface="MS PGothic" panose="020B0600070205080204" pitchFamily="34" charset="-128"/>
                <a:cs typeface="굴림" pitchFamily="50" charset="-127"/>
              </a:rPr>
              <a:t>利保障および支援に関する法律第</a:t>
            </a:r>
            <a:r>
              <a:rPr kumimoji="1" lang="en-US" altLang="ja-JP" dirty="0">
                <a:solidFill>
                  <a:srgbClr val="000000"/>
                </a:solidFill>
                <a:latin typeface="MS PGothic" panose="020B0600070205080204" pitchFamily="34" charset="-128"/>
                <a:ea typeface="MS PGothic" panose="020B0600070205080204" pitchFamily="34" charset="-128"/>
                <a:cs typeface="굴림" pitchFamily="50" charset="-127"/>
              </a:rPr>
              <a:t>9</a:t>
            </a:r>
            <a:r>
              <a:rPr kumimoji="1" lang="ja-JP" altLang="en-US" dirty="0" smtClean="0">
                <a:solidFill>
                  <a:srgbClr val="000000"/>
                </a:solidFill>
                <a:latin typeface="MS PGothic" panose="020B0600070205080204" pitchFamily="34" charset="-128"/>
                <a:ea typeface="MS PGothic" panose="020B0600070205080204" pitchFamily="34" charset="-128"/>
                <a:cs typeface="굴림" pitchFamily="50" charset="-127"/>
              </a:rPr>
              <a:t>条</a:t>
            </a:r>
            <a:endParaRPr kumimoji="1" lang="en-US" altLang="ko-KR" sz="2000" b="0" i="0" u="none" strike="noStrike" cap="none" normalizeH="0" baseline="0" dirty="0" smtClean="0">
              <a:ln>
                <a:noFill/>
              </a:ln>
              <a:solidFill>
                <a:schemeClr val="tx1"/>
              </a:solidFill>
              <a:effectLst/>
              <a:latin typeface="MS PGothic" panose="020B0600070205080204" pitchFamily="34" charset="-128"/>
              <a:ea typeface="MS PGothic" panose="020B0600070205080204" pitchFamily="34" charset="-128"/>
              <a:cs typeface="굴림" pitchFamily="50" charset="-127"/>
            </a:endParaRPr>
          </a:p>
        </p:txBody>
      </p:sp>
      <p:sp>
        <p:nvSpPr>
          <p:cNvPr id="26" name="직사각형 25"/>
          <p:cNvSpPr/>
          <p:nvPr/>
        </p:nvSpPr>
        <p:spPr>
          <a:xfrm>
            <a:off x="942974" y="1990636"/>
            <a:ext cx="7839076" cy="1477328"/>
          </a:xfrm>
          <a:prstGeom prst="rect">
            <a:avLst/>
          </a:prstGeom>
        </p:spPr>
        <p:txBody>
          <a:bodyPr wrap="square">
            <a:spAutoFit/>
          </a:bodyPr>
          <a:lstStyle/>
          <a:p>
            <a:pPr lvl="0" algn="just" fontAlgn="base">
              <a:lnSpc>
                <a:spcPct val="150000"/>
              </a:lnSpc>
              <a:spcBef>
                <a:spcPct val="0"/>
              </a:spcBef>
              <a:spcAft>
                <a:spcPct val="0"/>
              </a:spcAft>
            </a:pPr>
            <a:r>
              <a:rPr kumimoji="1" lang="ja-JP" altLang="en-US" sz="2000" dirty="0">
                <a:latin typeface="MS PGothic" panose="020B0600070205080204" pitchFamily="34" charset="-128"/>
                <a:ea typeface="MS PGothic" panose="020B0600070205080204" pitchFamily="34" charset="-128"/>
                <a:cs typeface="굴림" pitchFamily="50" charset="-127"/>
              </a:rPr>
              <a:t>意思決定に困難</a:t>
            </a:r>
            <a:r>
              <a:rPr kumimoji="1" lang="ja-JP" altLang="en-US" sz="2000" dirty="0" smtClean="0">
                <a:latin typeface="MS PGothic" panose="020B0600070205080204" pitchFamily="34" charset="-128"/>
                <a:ea typeface="MS PGothic" panose="020B0600070205080204" pitchFamily="34" charset="-128"/>
                <a:cs typeface="굴림" pitchFamily="50" charset="-127"/>
              </a:rPr>
              <a:t>を</a:t>
            </a:r>
            <a:r>
              <a:rPr kumimoji="1" lang="ja-JP" altLang="en-US" sz="2000" dirty="0">
                <a:latin typeface="MS PGothic" panose="020B0600070205080204" pitchFamily="34" charset="-128"/>
                <a:ea typeface="MS PGothic" panose="020B0600070205080204" pitchFamily="34" charset="-128"/>
                <a:cs typeface="굴림" pitchFamily="50" charset="-127"/>
              </a:rPr>
              <a:t>抱</a:t>
            </a:r>
            <a:r>
              <a:rPr kumimoji="1" lang="ja-JP" altLang="en-US" sz="2000" dirty="0" smtClean="0">
                <a:latin typeface="MS PGothic" panose="020B0600070205080204" pitchFamily="34" charset="-128"/>
                <a:ea typeface="MS PGothic" panose="020B0600070205080204" pitchFamily="34" charset="-128"/>
                <a:cs typeface="굴림" pitchFamily="50" charset="-127"/>
              </a:rPr>
              <a:t>えてい</a:t>
            </a:r>
            <a:r>
              <a:rPr kumimoji="1" lang="ja-JP" altLang="en-US" sz="2000" dirty="0">
                <a:latin typeface="MS PGothic" panose="020B0600070205080204" pitchFamily="34" charset="-128"/>
                <a:ea typeface="MS PGothic" panose="020B0600070205080204" pitchFamily="34" charset="-128"/>
                <a:cs typeface="굴림" pitchFamily="50" charset="-127"/>
              </a:rPr>
              <a:t>る</a:t>
            </a:r>
            <a:r>
              <a:rPr kumimoji="1" lang="ja-JP" altLang="en-US" sz="2000" dirty="0" smtClean="0">
                <a:latin typeface="MS PGothic" panose="020B0600070205080204" pitchFamily="34" charset="-128"/>
                <a:ea typeface="MS PGothic" panose="020B0600070205080204" pitchFamily="34" charset="-128"/>
                <a:cs typeface="굴림" pitchFamily="50" charset="-127"/>
              </a:rPr>
              <a:t>大</a:t>
            </a:r>
            <a:r>
              <a:rPr kumimoji="1" lang="ja-JP" altLang="en-US" sz="2000" dirty="0">
                <a:latin typeface="MS PGothic" panose="020B0600070205080204" pitchFamily="34" charset="-128"/>
                <a:ea typeface="MS PGothic" panose="020B0600070205080204" pitchFamily="34" charset="-128"/>
                <a:cs typeface="굴림" pitchFamily="50" charset="-127"/>
              </a:rPr>
              <a:t>人の発達障害者が </a:t>
            </a:r>
          </a:p>
          <a:p>
            <a:pPr lvl="0" algn="just" fontAlgn="base">
              <a:lnSpc>
                <a:spcPct val="150000"/>
              </a:lnSpc>
              <a:spcBef>
                <a:spcPct val="0"/>
              </a:spcBef>
              <a:spcAft>
                <a:spcPct val="0"/>
              </a:spcAft>
            </a:pPr>
            <a:r>
              <a:rPr kumimoji="1" lang="ja-JP" altLang="en-US" sz="2000" dirty="0">
                <a:latin typeface="MS PGothic" panose="020B0600070205080204" pitchFamily="34" charset="-128"/>
                <a:ea typeface="MS PGothic" panose="020B0600070205080204" pitchFamily="34" charset="-128"/>
                <a:cs typeface="굴림" pitchFamily="50" charset="-127"/>
              </a:rPr>
              <a:t>地域社会の中で自立し</a:t>
            </a:r>
            <a:r>
              <a:rPr kumimoji="1" lang="ja-JP" altLang="en-US" sz="2000" dirty="0" smtClean="0">
                <a:latin typeface="MS PGothic" panose="020B0600070205080204" pitchFamily="34" charset="-128"/>
                <a:ea typeface="MS PGothic" panose="020B0600070205080204" pitchFamily="34" charset="-128"/>
                <a:cs typeface="굴림" pitchFamily="50" charset="-127"/>
              </a:rPr>
              <a:t>て生活していくにあたって、必</a:t>
            </a:r>
            <a:r>
              <a:rPr kumimoji="1" lang="ja-JP" altLang="en-US" sz="2000" dirty="0">
                <a:latin typeface="MS PGothic" panose="020B0600070205080204" pitchFamily="34" charset="-128"/>
                <a:ea typeface="MS PGothic" panose="020B0600070205080204" pitchFamily="34" charset="-128"/>
                <a:cs typeface="굴림" pitchFamily="50" charset="-127"/>
              </a:rPr>
              <a:t>要な支援</a:t>
            </a:r>
            <a:r>
              <a:rPr kumimoji="1" lang="ja-JP" altLang="en-US" sz="2000" dirty="0" smtClean="0">
                <a:latin typeface="MS PGothic" panose="020B0600070205080204" pitchFamily="34" charset="-128"/>
                <a:ea typeface="MS PGothic" panose="020B0600070205080204" pitchFamily="34" charset="-128"/>
                <a:cs typeface="굴림" pitchFamily="50" charset="-127"/>
              </a:rPr>
              <a:t>を受けることができるように後</a:t>
            </a:r>
            <a:r>
              <a:rPr kumimoji="1" lang="ja-JP" altLang="en-US" sz="2000" dirty="0">
                <a:latin typeface="MS PGothic" panose="020B0600070205080204" pitchFamily="34" charset="-128"/>
                <a:ea typeface="MS PGothic" panose="020B0600070205080204" pitchFamily="34" charset="-128"/>
                <a:cs typeface="굴림" pitchFamily="50" charset="-127"/>
              </a:rPr>
              <a:t>見人の選任を支援する事</a:t>
            </a:r>
            <a:r>
              <a:rPr kumimoji="1" lang="ja-JP" altLang="en-US" sz="2000" dirty="0" smtClean="0">
                <a:latin typeface="MS PGothic" panose="020B0600070205080204" pitchFamily="34" charset="-128"/>
                <a:ea typeface="MS PGothic" panose="020B0600070205080204" pitchFamily="34" charset="-128"/>
                <a:cs typeface="굴림" pitchFamily="50" charset="-127"/>
              </a:rPr>
              <a:t>業</a:t>
            </a:r>
            <a:endParaRPr kumimoji="1" lang="en-US" altLang="ko-KR" sz="2000" dirty="0" smtClean="0">
              <a:latin typeface="MS PGothic" panose="020B0600070205080204" pitchFamily="34" charset="-128"/>
              <a:ea typeface="MS PGothic" panose="020B0600070205080204" pitchFamily="34" charset="-128"/>
              <a:cs typeface="굴림" pitchFamily="50" charset="-127"/>
            </a:endParaRPr>
          </a:p>
        </p:txBody>
      </p:sp>
      <p:sp>
        <p:nvSpPr>
          <p:cNvPr id="27" name="TextBox 26"/>
          <p:cNvSpPr txBox="1"/>
          <p:nvPr/>
        </p:nvSpPr>
        <p:spPr>
          <a:xfrm>
            <a:off x="962025" y="3810000"/>
            <a:ext cx="1752600" cy="400110"/>
          </a:xfrm>
          <a:prstGeom prst="rect">
            <a:avLst/>
          </a:prstGeom>
          <a:noFill/>
        </p:spPr>
        <p:txBody>
          <a:bodyPr wrap="square" rtlCol="0">
            <a:spAutoFit/>
          </a:bodyPr>
          <a:lstStyle/>
          <a:p>
            <a:r>
              <a:rPr lang="ja-JP" altLang="en-US" sz="2000" b="1" dirty="0" smtClean="0">
                <a:latin typeface="MS PGothic" panose="020B0600070205080204" pitchFamily="34" charset="-128"/>
                <a:ea typeface="MS PGothic" panose="020B0600070205080204" pitchFamily="34" charset="-128"/>
              </a:rPr>
              <a:t>推進根拠</a:t>
            </a:r>
            <a:endParaRPr lang="en-US" altLang="ko-KR" sz="2000" b="1" dirty="0" smtClean="0">
              <a:latin typeface="MS PGothic" panose="020B0600070205080204" pitchFamily="34" charset="-128"/>
              <a:ea typeface="MS PGothic" panose="020B0600070205080204" pitchFamily="34" charset="-128"/>
            </a:endParaRPr>
          </a:p>
        </p:txBody>
      </p:sp>
      <p:sp>
        <p:nvSpPr>
          <p:cNvPr id="10" name="TextBox 12"/>
          <p:cNvSpPr txBox="1">
            <a:spLocks noChangeArrowheads="1"/>
          </p:cNvSpPr>
          <p:nvPr/>
        </p:nvSpPr>
        <p:spPr bwMode="auto">
          <a:xfrm>
            <a:off x="-2" y="368584"/>
            <a:ext cx="7054852" cy="731070"/>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pPr marL="342900" indent="-342900">
              <a:lnSpc>
                <a:spcPts val="4000"/>
              </a:lnSpc>
            </a:pPr>
            <a:r>
              <a:rPr lang="ja-JP" altLang="en-US" sz="3200" dirty="0" smtClean="0">
                <a:solidFill>
                  <a:schemeClr val="bg1"/>
                </a:solidFill>
                <a:latin typeface="MS Gothic" panose="020B0609070205080204" pitchFamily="49" charset="-128"/>
                <a:ea typeface="MS Gothic" panose="020B0609070205080204" pitchFamily="49" charset="-128"/>
              </a:rPr>
              <a:t> 発</a:t>
            </a:r>
            <a:r>
              <a:rPr lang="ja-JP" altLang="en-US" sz="3200" dirty="0">
                <a:solidFill>
                  <a:schemeClr val="bg1"/>
                </a:solidFill>
                <a:latin typeface="MS Gothic" panose="020B0609070205080204" pitchFamily="49" charset="-128"/>
                <a:ea typeface="MS Gothic" panose="020B0609070205080204" pitchFamily="49" charset="-128"/>
              </a:rPr>
              <a:t>達障害</a:t>
            </a:r>
            <a:r>
              <a:rPr lang="ja-JP" altLang="en-US" sz="3200" dirty="0" smtClean="0">
                <a:solidFill>
                  <a:schemeClr val="bg1"/>
                </a:solidFill>
                <a:latin typeface="MS Gothic" panose="020B0609070205080204" pitchFamily="49" charset="-128"/>
                <a:ea typeface="MS Gothic" panose="020B0609070205080204" pitchFamily="49" charset="-128"/>
              </a:rPr>
              <a:t>者の公</a:t>
            </a:r>
            <a:r>
              <a:rPr lang="ja-JP" altLang="en-US" sz="3200" dirty="0">
                <a:solidFill>
                  <a:schemeClr val="bg1"/>
                </a:solidFill>
                <a:latin typeface="MS Gothic" panose="020B0609070205080204" pitchFamily="49" charset="-128"/>
                <a:ea typeface="MS Gothic" panose="020B0609070205080204" pitchFamily="49" charset="-128"/>
              </a:rPr>
              <a:t>共後見支援事業</a:t>
            </a:r>
            <a:r>
              <a:rPr lang="ja-JP" altLang="en-US" sz="3200" dirty="0" smtClean="0">
                <a:solidFill>
                  <a:schemeClr val="bg1"/>
                </a:solidFill>
                <a:latin typeface="MS Gothic" panose="020B0609070205080204" pitchFamily="49" charset="-128"/>
                <a:ea typeface="MS Gothic" panose="020B0609070205080204" pitchFamily="49" charset="-128"/>
              </a:rPr>
              <a:t>と</a:t>
            </a:r>
            <a:r>
              <a:rPr lang="ja-JP" altLang="en-US" sz="3200" dirty="0">
                <a:solidFill>
                  <a:schemeClr val="bg1"/>
                </a:solidFill>
                <a:latin typeface="MS Gothic" panose="020B0609070205080204" pitchFamily="49" charset="-128"/>
                <a:ea typeface="MS Gothic" panose="020B0609070205080204" pitchFamily="49" charset="-128"/>
              </a:rPr>
              <a:t>は</a:t>
            </a:r>
            <a:endParaRPr lang="ko-KR" altLang="en-US" sz="3200" dirty="0" smtClean="0">
              <a:solidFill>
                <a:schemeClr val="bg1"/>
              </a:solidFill>
              <a:latin typeface="MS Gothic" panose="020B0609070205080204" pitchFamily="49" charset="-128"/>
            </a:endParaRPr>
          </a:p>
        </p:txBody>
      </p:sp>
      <p:cxnSp>
        <p:nvCxnSpPr>
          <p:cNvPr id="9" name="직선 연결선 8"/>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86301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5902" y="1581175"/>
            <a:ext cx="8620448" cy="3939540"/>
          </a:xfrm>
          <a:prstGeom prst="rect">
            <a:avLst/>
          </a:prstGeom>
          <a:noFill/>
        </p:spPr>
        <p:txBody>
          <a:bodyPr wrap="square" rtlCol="0">
            <a:spAutoFit/>
          </a:bodyPr>
          <a:lstStyle/>
          <a:p>
            <a:pPr>
              <a:buFontTx/>
              <a:buChar char="-"/>
            </a:pPr>
            <a:r>
              <a:rPr lang="ja-JP" altLang="en-US" sz="2500" dirty="0" smtClean="0">
                <a:latin typeface="MS PGothic" panose="020B0600070205080204" pitchFamily="34" charset="-128"/>
                <a:ea typeface="MS PGothic" panose="020B0600070205080204" pitchFamily="34" charset="-128"/>
              </a:rPr>
              <a:t>韓国</a:t>
            </a:r>
            <a:r>
              <a:rPr lang="ja-JP" altLang="en-US" sz="2500" dirty="0">
                <a:latin typeface="MS PGothic" panose="020B0600070205080204" pitchFamily="34" charset="-128"/>
                <a:ea typeface="MS PGothic" panose="020B0600070205080204" pitchFamily="34" charset="-128"/>
              </a:rPr>
              <a:t>政府は、既存の行為無能力制度が個人別の特</a:t>
            </a:r>
            <a:r>
              <a:rPr lang="ja-JP" altLang="en-US" sz="2500" dirty="0" smtClean="0">
                <a:latin typeface="MS PGothic" panose="020B0600070205080204" pitchFamily="34" charset="-128"/>
                <a:ea typeface="MS PGothic" panose="020B0600070205080204" pitchFamily="34" charset="-128"/>
              </a:rPr>
              <a:t>性を考慮せずに、</a:t>
            </a:r>
            <a:r>
              <a:rPr lang="ja-JP" altLang="en-US" sz="2500" dirty="0">
                <a:latin typeface="MS PGothic" panose="020B0600070205080204" pitchFamily="34" charset="-128"/>
                <a:ea typeface="MS PGothic" panose="020B0600070205080204" pitchFamily="34" charset="-128"/>
              </a:rPr>
              <a:t>行為能力を画一的に制限し、自己決定権を深刻</a:t>
            </a:r>
            <a:r>
              <a:rPr lang="ja-JP" altLang="en-US" sz="2500" dirty="0" smtClean="0">
                <a:latin typeface="MS PGothic" panose="020B0600070205080204" pitchFamily="34" charset="-128"/>
                <a:ea typeface="MS PGothic" panose="020B0600070205080204" pitchFamily="34" charset="-128"/>
              </a:rPr>
              <a:t>に損なうと</a:t>
            </a:r>
            <a:r>
              <a:rPr lang="ja-JP" altLang="en-US" sz="2500" dirty="0">
                <a:latin typeface="MS PGothic" panose="020B0600070205080204" pitchFamily="34" charset="-128"/>
                <a:ea typeface="MS PGothic" panose="020B0600070205080204" pitchFamily="34" charset="-128"/>
              </a:rPr>
              <a:t>いう反省的</a:t>
            </a:r>
            <a:r>
              <a:rPr lang="ja-JP" altLang="en-US" sz="2500" dirty="0" smtClean="0">
                <a:latin typeface="MS PGothic" panose="020B0600070205080204" pitchFamily="34" charset="-128"/>
                <a:ea typeface="MS PGothic" panose="020B0600070205080204" pitchFamily="34" charset="-128"/>
              </a:rPr>
              <a:t>な観点から「民法」の改</a:t>
            </a:r>
            <a:r>
              <a:rPr lang="ja-JP" altLang="en-US" sz="2500" dirty="0">
                <a:latin typeface="MS PGothic" panose="020B0600070205080204" pitchFamily="34" charset="-128"/>
                <a:ea typeface="MS PGothic" panose="020B0600070205080204" pitchFamily="34" charset="-128"/>
              </a:rPr>
              <a:t>正を通じ</a:t>
            </a:r>
            <a:r>
              <a:rPr lang="ja-JP" altLang="en-US" sz="2500" dirty="0" smtClean="0">
                <a:latin typeface="MS PGothic" panose="020B0600070205080204" pitchFamily="34" charset="-128"/>
                <a:ea typeface="MS PGothic" panose="020B0600070205080204" pitchFamily="34" charset="-128"/>
              </a:rPr>
              <a:t>て、行</a:t>
            </a:r>
            <a:r>
              <a:rPr lang="ja-JP" altLang="en-US" sz="2500" dirty="0">
                <a:latin typeface="MS PGothic" panose="020B0600070205080204" pitchFamily="34" charset="-128"/>
                <a:ea typeface="MS PGothic" panose="020B0600070205080204" pitchFamily="34" charset="-128"/>
              </a:rPr>
              <a:t>為無能力制度を廃止し、新たに成年後見制度を導入し、</a:t>
            </a:r>
            <a:r>
              <a:rPr lang="en-US" altLang="ja-JP" sz="2500" dirty="0">
                <a:latin typeface="MS PGothic" panose="020B0600070205080204" pitchFamily="34" charset="-128"/>
                <a:ea typeface="MS PGothic" panose="020B0600070205080204" pitchFamily="34" charset="-128"/>
              </a:rPr>
              <a:t>2013.7.1.</a:t>
            </a:r>
            <a:r>
              <a:rPr lang="ja-JP" altLang="en-US" sz="2500" dirty="0">
                <a:latin typeface="MS PGothic" panose="020B0600070205080204" pitchFamily="34" charset="-128"/>
                <a:ea typeface="MS PGothic" panose="020B0600070205080204" pitchFamily="34" charset="-128"/>
              </a:rPr>
              <a:t>から施行してい</a:t>
            </a:r>
            <a:r>
              <a:rPr lang="ja-JP" altLang="en-US" sz="2500" dirty="0" smtClean="0">
                <a:latin typeface="MS PGothic" panose="020B0600070205080204" pitchFamily="34" charset="-128"/>
                <a:ea typeface="MS PGothic" panose="020B0600070205080204" pitchFamily="34" charset="-128"/>
              </a:rPr>
              <a:t>る。</a:t>
            </a:r>
            <a:endParaRPr lang="en-US" altLang="ko-KR" sz="2500" dirty="0" smtClean="0">
              <a:latin typeface="MS PGothic" panose="020B0600070205080204" pitchFamily="34" charset="-128"/>
              <a:ea typeface="MS PGothic" panose="020B0600070205080204" pitchFamily="34" charset="-128"/>
            </a:endParaRPr>
          </a:p>
          <a:p>
            <a:endParaRPr lang="en-US" altLang="ko-KR" sz="2500" dirty="0">
              <a:latin typeface="MS PGothic" panose="020B0600070205080204" pitchFamily="34" charset="-128"/>
              <a:ea typeface="MS PGothic" panose="020B0600070205080204" pitchFamily="34" charset="-128"/>
            </a:endParaRPr>
          </a:p>
          <a:p>
            <a:r>
              <a:rPr lang="en-US" altLang="ko-KR" sz="2500" dirty="0" smtClean="0">
                <a:latin typeface="MS PGothic" panose="020B0600070205080204" pitchFamily="34" charset="-128"/>
                <a:ea typeface="MS PGothic" panose="020B0600070205080204" pitchFamily="34" charset="-128"/>
              </a:rPr>
              <a:t>-</a:t>
            </a:r>
            <a:r>
              <a:rPr lang="ja-JP" altLang="en-US" sz="2500" dirty="0" smtClean="0">
                <a:latin typeface="MS PGothic" panose="020B0600070205080204" pitchFamily="34" charset="-128"/>
                <a:ea typeface="MS PGothic" panose="020B0600070205080204" pitchFamily="34" charset="-128"/>
              </a:rPr>
              <a:t>韓国</a:t>
            </a:r>
            <a:r>
              <a:rPr lang="ja-JP" altLang="en-US" sz="2500" dirty="0">
                <a:latin typeface="MS PGothic" panose="020B0600070205080204" pitchFamily="34" charset="-128"/>
                <a:ea typeface="MS PGothic" panose="020B0600070205080204" pitchFamily="34" charset="-128"/>
              </a:rPr>
              <a:t>政府</a:t>
            </a:r>
            <a:r>
              <a:rPr lang="ja-JP" altLang="en-US" sz="2500" dirty="0" smtClean="0">
                <a:latin typeface="MS PGothic" panose="020B0600070205080204" pitchFamily="34" charset="-128"/>
                <a:ea typeface="MS PGothic" panose="020B0600070205080204" pitchFamily="34" charset="-128"/>
              </a:rPr>
              <a:t>は、成年意</a:t>
            </a:r>
            <a:r>
              <a:rPr lang="ja-JP" altLang="en-US" sz="2500" dirty="0">
                <a:latin typeface="MS PGothic" panose="020B0600070205080204" pitchFamily="34" charset="-128"/>
                <a:ea typeface="MS PGothic" panose="020B0600070205080204" pitchFamily="34" charset="-128"/>
              </a:rPr>
              <a:t>思決定能力の不</a:t>
            </a:r>
            <a:r>
              <a:rPr lang="ja-JP" altLang="en-US" sz="2500" dirty="0" smtClean="0">
                <a:latin typeface="MS PGothic" panose="020B0600070205080204" pitchFamily="34" charset="-128"/>
                <a:ea typeface="MS PGothic" panose="020B0600070205080204" pitchFamily="34" charset="-128"/>
              </a:rPr>
              <a:t>足によって困</a:t>
            </a:r>
            <a:r>
              <a:rPr lang="ja-JP" altLang="en-US" sz="2500" dirty="0">
                <a:latin typeface="MS PGothic" panose="020B0600070205080204" pitchFamily="34" charset="-128"/>
                <a:ea typeface="MS PGothic" panose="020B0600070205080204" pitchFamily="34" charset="-128"/>
              </a:rPr>
              <a:t>っているが、後見人の選任のため</a:t>
            </a:r>
            <a:r>
              <a:rPr lang="ja-JP" altLang="en-US" sz="2500" dirty="0" smtClean="0">
                <a:latin typeface="MS PGothic" panose="020B0600070205080204" pitchFamily="34" charset="-128"/>
                <a:ea typeface="MS PGothic" panose="020B0600070205080204" pitchFamily="34" charset="-128"/>
              </a:rPr>
              <a:t>の</a:t>
            </a:r>
            <a:r>
              <a:rPr lang="ja-JP" altLang="en-US" sz="2500" dirty="0">
                <a:latin typeface="MS PGothic" panose="020B0600070205080204" pitchFamily="34" charset="-128"/>
                <a:ea typeface="MS PGothic" panose="020B0600070205080204" pitchFamily="34" charset="-128"/>
              </a:rPr>
              <a:t>自力</a:t>
            </a:r>
            <a:r>
              <a:rPr lang="ja-JP" altLang="en-US" sz="2500" dirty="0" smtClean="0">
                <a:latin typeface="MS PGothic" panose="020B0600070205080204" pitchFamily="34" charset="-128"/>
                <a:ea typeface="MS PGothic" panose="020B0600070205080204" pitchFamily="34" charset="-128"/>
              </a:rPr>
              <a:t>が</a:t>
            </a:r>
            <a:r>
              <a:rPr lang="ja-JP" altLang="en-US" sz="2500" dirty="0">
                <a:latin typeface="MS PGothic" panose="020B0600070205080204" pitchFamily="34" charset="-128"/>
                <a:ea typeface="MS PGothic" panose="020B0600070205080204" pitchFamily="34" charset="-128"/>
              </a:rPr>
              <a:t>不足</a:t>
            </a:r>
            <a:r>
              <a:rPr lang="ja-JP" altLang="en-US" sz="2500" dirty="0" smtClean="0">
                <a:latin typeface="MS PGothic" panose="020B0600070205080204" pitchFamily="34" charset="-128"/>
                <a:ea typeface="MS PGothic" panose="020B0600070205080204" pitchFamily="34" charset="-128"/>
              </a:rPr>
              <a:t>している成</a:t>
            </a:r>
            <a:r>
              <a:rPr lang="ja-JP" altLang="en-US" sz="2500" dirty="0">
                <a:latin typeface="MS PGothic" panose="020B0600070205080204" pitchFamily="34" charset="-128"/>
                <a:ea typeface="MS PGothic" panose="020B0600070205080204" pitchFamily="34" charset="-128"/>
              </a:rPr>
              <a:t>人の発達障</a:t>
            </a:r>
            <a:r>
              <a:rPr lang="ja-JP" altLang="en-US" sz="2500" dirty="0" smtClean="0">
                <a:latin typeface="MS PGothic" panose="020B0600070205080204" pitchFamily="34" charset="-128"/>
                <a:ea typeface="MS PGothic" panose="020B0600070205080204" pitchFamily="34" charset="-128"/>
              </a:rPr>
              <a:t>害者に、国</a:t>
            </a:r>
            <a:r>
              <a:rPr lang="ja-JP" altLang="en-US" sz="2500" dirty="0">
                <a:latin typeface="MS PGothic" panose="020B0600070205080204" pitchFamily="34" charset="-128"/>
                <a:ea typeface="MS PGothic" panose="020B0600070205080204" pitchFamily="34" charset="-128"/>
              </a:rPr>
              <a:t>家の費用で後見サービスを提供す</a:t>
            </a:r>
            <a:r>
              <a:rPr lang="ja-JP" altLang="en-US" sz="2500" dirty="0" smtClean="0">
                <a:latin typeface="MS PGothic" panose="020B0600070205080204" pitchFamily="34" charset="-128"/>
                <a:ea typeface="MS PGothic" panose="020B0600070205080204" pitchFamily="34" charset="-128"/>
              </a:rPr>
              <a:t>る「公</a:t>
            </a:r>
            <a:r>
              <a:rPr lang="ja-JP" altLang="en-US" sz="2500" dirty="0">
                <a:latin typeface="MS PGothic" panose="020B0600070205080204" pitchFamily="34" charset="-128"/>
                <a:ea typeface="MS PGothic" panose="020B0600070205080204" pitchFamily="34" charset="-128"/>
              </a:rPr>
              <a:t>共後見支援事</a:t>
            </a:r>
            <a:r>
              <a:rPr lang="ja-JP" altLang="en-US" sz="2500" dirty="0" smtClean="0">
                <a:latin typeface="MS PGothic" panose="020B0600070205080204" pitchFamily="34" charset="-128"/>
                <a:ea typeface="MS PGothic" panose="020B0600070205080204" pitchFamily="34" charset="-128"/>
              </a:rPr>
              <a:t>業」を</a:t>
            </a:r>
            <a:r>
              <a:rPr lang="en-US" altLang="ja-JP" sz="2500" dirty="0">
                <a:latin typeface="MS PGothic" panose="020B0600070205080204" pitchFamily="34" charset="-128"/>
                <a:ea typeface="MS PGothic" panose="020B0600070205080204" pitchFamily="34" charset="-128"/>
              </a:rPr>
              <a:t>2013.9.</a:t>
            </a:r>
            <a:r>
              <a:rPr lang="ja-JP" altLang="en-US" sz="2500" dirty="0">
                <a:latin typeface="MS PGothic" panose="020B0600070205080204" pitchFamily="34" charset="-128"/>
                <a:ea typeface="MS PGothic" panose="020B0600070205080204" pitchFamily="34" charset="-128"/>
              </a:rPr>
              <a:t>から施行してい</a:t>
            </a:r>
            <a:r>
              <a:rPr lang="ja-JP" altLang="en-US" sz="2500" dirty="0" smtClean="0">
                <a:latin typeface="MS PGothic" panose="020B0600070205080204" pitchFamily="34" charset="-128"/>
                <a:ea typeface="MS PGothic" panose="020B0600070205080204" pitchFamily="34" charset="-128"/>
              </a:rPr>
              <a:t>る。</a:t>
            </a:r>
            <a:r>
              <a:rPr lang="en-US" altLang="ko-KR" sz="2500" dirty="0" smtClean="0">
                <a:latin typeface="MS PGothic" panose="020B0600070205080204" pitchFamily="34" charset="-128"/>
                <a:ea typeface="MS PGothic" panose="020B0600070205080204" pitchFamily="34" charset="-128"/>
              </a:rPr>
              <a:t> </a:t>
            </a:r>
          </a:p>
        </p:txBody>
      </p:sp>
      <p:sp>
        <p:nvSpPr>
          <p:cNvPr id="7" name="TextBox 6"/>
          <p:cNvSpPr txBox="1"/>
          <p:nvPr/>
        </p:nvSpPr>
        <p:spPr>
          <a:xfrm>
            <a:off x="323528" y="260648"/>
            <a:ext cx="5616624" cy="630942"/>
          </a:xfrm>
          <a:prstGeom prst="rect">
            <a:avLst/>
          </a:prstGeom>
          <a:noFill/>
        </p:spPr>
        <p:txBody>
          <a:bodyPr wrap="square" rtlCol="0">
            <a:spAutoFit/>
          </a:bodyPr>
          <a:lstStyle/>
          <a:p>
            <a:r>
              <a:rPr lang="en-US" altLang="ko-KR" sz="3500" b="1" dirty="0" smtClean="0">
                <a:latin typeface="+mn-ea"/>
              </a:rPr>
              <a:t>Ⅲ. </a:t>
            </a:r>
            <a:r>
              <a:rPr lang="ko-KR" altLang="en-US" sz="3500" b="1" dirty="0" smtClean="0">
                <a:latin typeface="+mn-ea"/>
              </a:rPr>
              <a:t>공공후견지원사업</a:t>
            </a:r>
          </a:p>
        </p:txBody>
      </p:sp>
      <p:sp>
        <p:nvSpPr>
          <p:cNvPr id="8" name="TextBox 12"/>
          <p:cNvSpPr txBox="1">
            <a:spLocks noChangeArrowheads="1"/>
          </p:cNvSpPr>
          <p:nvPr/>
        </p:nvSpPr>
        <p:spPr bwMode="auto">
          <a:xfrm>
            <a:off x="0" y="346800"/>
            <a:ext cx="7448550" cy="710552"/>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r>
              <a:rPr lang="en-US" altLang="ko-KR" sz="3200" dirty="0" smtClean="0">
                <a:solidFill>
                  <a:schemeClr val="bg1"/>
                </a:solidFill>
                <a:latin typeface="MS Gothic" panose="020B0609070205080204" pitchFamily="49" charset="-128"/>
                <a:ea typeface="MS Gothic" panose="020B0609070205080204" pitchFamily="49" charset="-128"/>
              </a:rPr>
              <a:t> </a:t>
            </a:r>
            <a:r>
              <a:rPr lang="zh-TW" altLang="en-US" sz="3200" dirty="0">
                <a:solidFill>
                  <a:schemeClr val="bg1"/>
                </a:solidFill>
                <a:latin typeface="MS Gothic" panose="020B0609070205080204" pitchFamily="49" charset="-128"/>
                <a:ea typeface="MS Gothic" panose="020B0609070205080204" pitchFamily="49" charset="-128"/>
              </a:rPr>
              <a:t>公共後見支援事</a:t>
            </a:r>
            <a:r>
              <a:rPr lang="zh-TW" altLang="en-US" sz="3200" dirty="0" smtClean="0">
                <a:solidFill>
                  <a:schemeClr val="bg1"/>
                </a:solidFill>
                <a:latin typeface="MS Gothic" panose="020B0609070205080204" pitchFamily="49" charset="-128"/>
                <a:ea typeface="MS Gothic" panose="020B0609070205080204" pitchFamily="49" charset="-128"/>
              </a:rPr>
              <a:t>業</a:t>
            </a:r>
            <a:r>
              <a:rPr lang="ja-JP" altLang="en-US" sz="3200" dirty="0" smtClean="0">
                <a:solidFill>
                  <a:schemeClr val="bg1"/>
                </a:solidFill>
                <a:latin typeface="MS Gothic" panose="020B0609070205080204" pitchFamily="49" charset="-128"/>
                <a:ea typeface="MS Gothic" panose="020B0609070205080204" pitchFamily="49" charset="-128"/>
              </a:rPr>
              <a:t>＿意義</a:t>
            </a:r>
            <a:endParaRPr lang="en-US" altLang="zh-TW" sz="3200" dirty="0" smtClean="0">
              <a:solidFill>
                <a:schemeClr val="bg1"/>
              </a:solidFill>
              <a:latin typeface="MS Gothic" panose="020B0609070205080204" pitchFamily="49" charset="-128"/>
              <a:ea typeface="MS Gothic" panose="020B0609070205080204" pitchFamily="49" charset="-128"/>
            </a:endParaRPr>
          </a:p>
        </p:txBody>
      </p:sp>
      <p:cxnSp>
        <p:nvCxnSpPr>
          <p:cNvPr id="9" name="직선 연결선 8"/>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9743" y="1873027"/>
            <a:ext cx="8064896" cy="3016210"/>
          </a:xfrm>
          <a:prstGeom prst="rect">
            <a:avLst/>
          </a:prstGeom>
          <a:noFill/>
        </p:spPr>
        <p:txBody>
          <a:bodyPr wrap="square" rtlCol="0">
            <a:spAutoFit/>
          </a:bodyPr>
          <a:lstStyle/>
          <a:p>
            <a:r>
              <a:rPr lang="ja-JP" altLang="en-US" sz="2500" b="1" dirty="0" smtClean="0">
                <a:latin typeface="MS PGothic" panose="020B0600070205080204" pitchFamily="34" charset="-128"/>
                <a:ea typeface="MS PGothic" panose="020B0600070205080204" pitchFamily="34" charset="-128"/>
              </a:rPr>
              <a:t>ア．</a:t>
            </a:r>
            <a:r>
              <a:rPr lang="ja-JP" altLang="ko-KR" sz="2500" b="1" dirty="0" smtClean="0">
                <a:latin typeface="MS PGothic" panose="020B0600070205080204" pitchFamily="34" charset="-128"/>
                <a:ea typeface="MS PGothic" panose="020B0600070205080204" pitchFamily="34" charset="-128"/>
              </a:rPr>
              <a:t>登</a:t>
            </a:r>
            <a:r>
              <a:rPr lang="ja-JP" altLang="ko-KR" sz="2500" b="1" dirty="0">
                <a:latin typeface="MS PGothic" panose="020B0600070205080204" pitchFamily="34" charset="-128"/>
                <a:ea typeface="MS PGothic" panose="020B0600070205080204" pitchFamily="34" charset="-128"/>
              </a:rPr>
              <a:t>録基</a:t>
            </a:r>
            <a:r>
              <a:rPr lang="ja-JP" altLang="ko-KR" sz="2500" b="1" dirty="0" smtClean="0">
                <a:latin typeface="MS PGothic" panose="020B0600070205080204" pitchFamily="34" charset="-128"/>
                <a:ea typeface="MS PGothic" panose="020B0600070205080204" pitchFamily="34" charset="-128"/>
              </a:rPr>
              <a:t>準</a:t>
            </a:r>
            <a:r>
              <a:rPr lang="ja-JP" altLang="en-US" sz="2500" dirty="0" smtClean="0">
                <a:latin typeface="MS PGothic" panose="020B0600070205080204" pitchFamily="34" charset="-128"/>
                <a:ea typeface="MS PGothic" panose="020B0600070205080204" pitchFamily="34" charset="-128"/>
              </a:rPr>
              <a:t>：満</a:t>
            </a:r>
            <a:r>
              <a:rPr lang="ja-JP" altLang="ko-KR" sz="2500" dirty="0" smtClean="0">
                <a:latin typeface="MS PGothic" panose="020B0600070205080204" pitchFamily="34" charset="-128"/>
                <a:ea typeface="MS PGothic" panose="020B0600070205080204" pitchFamily="34" charset="-128"/>
              </a:rPr>
              <a:t>19</a:t>
            </a:r>
            <a:r>
              <a:rPr lang="ja-JP" altLang="ko-KR" sz="2500" dirty="0">
                <a:latin typeface="MS PGothic" panose="020B0600070205080204" pitchFamily="34" charset="-128"/>
                <a:ea typeface="MS PGothic" panose="020B0600070205080204" pitchFamily="34" charset="-128"/>
              </a:rPr>
              <a:t>歳以上の発達障</a:t>
            </a:r>
            <a:r>
              <a:rPr lang="ja-JP" altLang="ko-KR" sz="2500" dirty="0" smtClean="0">
                <a:latin typeface="MS PGothic" panose="020B0600070205080204" pitchFamily="34" charset="-128"/>
                <a:ea typeface="MS PGothic" panose="020B0600070205080204" pitchFamily="34" charset="-128"/>
              </a:rPr>
              <a:t>害</a:t>
            </a:r>
            <a:r>
              <a:rPr lang="ja-JP" altLang="en-US" sz="2500" dirty="0" smtClean="0">
                <a:latin typeface="MS PGothic" panose="020B0600070205080204" pitchFamily="34" charset="-128"/>
                <a:ea typeface="MS PGothic" panose="020B0600070205080204" pitchFamily="34" charset="-128"/>
              </a:rPr>
              <a:t>者</a:t>
            </a:r>
            <a:r>
              <a:rPr lang="ja-JP" altLang="ko-KR" sz="2500" dirty="0">
                <a:latin typeface="MS PGothic" panose="020B0600070205080204" pitchFamily="34" charset="-128"/>
                <a:ea typeface="MS PGothic" panose="020B0600070205080204" pitchFamily="34" charset="-128"/>
              </a:rPr>
              <a:t/>
            </a:r>
            <a:br>
              <a:rPr lang="ja-JP" altLang="ko-KR" sz="2500" dirty="0">
                <a:latin typeface="MS PGothic" panose="020B0600070205080204" pitchFamily="34" charset="-128"/>
                <a:ea typeface="MS PGothic" panose="020B0600070205080204" pitchFamily="34" charset="-128"/>
              </a:rPr>
            </a:br>
            <a:r>
              <a:rPr lang="ja-JP" altLang="ko-KR" sz="2500" dirty="0" smtClean="0">
                <a:latin typeface="MS PGothic" panose="020B0600070205080204" pitchFamily="34" charset="-128"/>
                <a:ea typeface="MS PGothic" panose="020B0600070205080204" pitchFamily="34" charset="-128"/>
              </a:rPr>
              <a:t>(韓国</a:t>
            </a:r>
            <a:r>
              <a:rPr lang="ja-JP" altLang="en-US" sz="2500" dirty="0" smtClean="0">
                <a:latin typeface="MS PGothic" panose="020B0600070205080204" pitchFamily="34" charset="-128"/>
                <a:ea typeface="MS PGothic" panose="020B0600070205080204" pitchFamily="34" charset="-128"/>
              </a:rPr>
              <a:t>「</a:t>
            </a:r>
            <a:r>
              <a:rPr lang="ja-JP" altLang="ko-KR" sz="2500" dirty="0" smtClean="0">
                <a:latin typeface="MS PGothic" panose="020B0600070205080204" pitchFamily="34" charset="-128"/>
                <a:ea typeface="MS PGothic" panose="020B0600070205080204" pitchFamily="34" charset="-128"/>
              </a:rPr>
              <a:t>障</a:t>
            </a:r>
            <a:r>
              <a:rPr lang="ja-JP" altLang="ko-KR" sz="2500" dirty="0">
                <a:latin typeface="MS PGothic" panose="020B0600070205080204" pitchFamily="34" charset="-128"/>
                <a:ea typeface="MS PGothic" panose="020B0600070205080204" pitchFamily="34" charset="-128"/>
              </a:rPr>
              <a:t>害者福祉</a:t>
            </a:r>
            <a:r>
              <a:rPr lang="ja-JP" altLang="ko-KR" sz="2500" dirty="0" smtClean="0">
                <a:latin typeface="MS PGothic" panose="020B0600070205080204" pitchFamily="34" charset="-128"/>
                <a:ea typeface="MS PGothic" panose="020B0600070205080204" pitchFamily="34" charset="-128"/>
              </a:rPr>
              <a:t>法</a:t>
            </a:r>
            <a:r>
              <a:rPr lang="ja-JP" altLang="en-US" sz="2500" dirty="0" smtClean="0">
                <a:latin typeface="MS PGothic" panose="020B0600070205080204" pitchFamily="34" charset="-128"/>
                <a:ea typeface="MS PGothic" panose="020B0600070205080204" pitchFamily="34" charset="-128"/>
              </a:rPr>
              <a:t>」</a:t>
            </a:r>
            <a:r>
              <a:rPr lang="ja-JP" altLang="ko-KR" sz="2500" dirty="0" smtClean="0">
                <a:latin typeface="MS PGothic" panose="020B0600070205080204" pitchFamily="34" charset="-128"/>
                <a:ea typeface="MS PGothic" panose="020B0600070205080204" pitchFamily="34" charset="-128"/>
              </a:rPr>
              <a:t>上</a:t>
            </a:r>
            <a:r>
              <a:rPr lang="ja-JP" altLang="en-US" sz="2500" dirty="0" smtClean="0">
                <a:latin typeface="MS PGothic" panose="020B0600070205080204" pitchFamily="34" charset="-128"/>
                <a:ea typeface="MS PGothic" panose="020B0600070205080204" pitchFamily="34" charset="-128"/>
              </a:rPr>
              <a:t>における</a:t>
            </a:r>
            <a:r>
              <a:rPr lang="ja-JP" altLang="en-US" sz="2500" dirty="0">
                <a:latin typeface="MS PGothic" panose="020B0600070205080204" pitchFamily="34" charset="-128"/>
                <a:ea typeface="MS PGothic" panose="020B0600070205080204" pitchFamily="34" charset="-128"/>
              </a:rPr>
              <a:t>知的</a:t>
            </a:r>
            <a:r>
              <a:rPr lang="ja-JP" altLang="ko-KR" sz="2500" dirty="0" smtClean="0">
                <a:latin typeface="MS PGothic" panose="020B0600070205080204" pitchFamily="34" charset="-128"/>
                <a:ea typeface="MS PGothic" panose="020B0600070205080204" pitchFamily="34" charset="-128"/>
              </a:rPr>
              <a:t>・</a:t>
            </a:r>
            <a:r>
              <a:rPr lang="ja-JP" altLang="ko-KR" sz="2500" dirty="0">
                <a:latin typeface="MS PGothic" panose="020B0600070205080204" pitchFamily="34" charset="-128"/>
                <a:ea typeface="MS PGothic" panose="020B0600070205080204" pitchFamily="34" charset="-128"/>
              </a:rPr>
              <a:t>自閉性障害者)</a:t>
            </a:r>
            <a:r>
              <a:rPr lang="ja-JP" altLang="ko-KR" sz="2800" dirty="0">
                <a:latin typeface="MS PGothic" panose="020B0600070205080204" pitchFamily="34" charset="-128"/>
                <a:ea typeface="MS PGothic" panose="020B0600070205080204" pitchFamily="34" charset="-128"/>
              </a:rPr>
              <a:t/>
            </a:r>
            <a:br>
              <a:rPr lang="ja-JP" altLang="ko-KR" sz="2800" dirty="0">
                <a:latin typeface="MS PGothic" panose="020B0600070205080204" pitchFamily="34" charset="-128"/>
                <a:ea typeface="MS PGothic" panose="020B0600070205080204" pitchFamily="34" charset="-128"/>
              </a:rPr>
            </a:br>
            <a:r>
              <a:rPr lang="ja-JP" altLang="ko-KR" sz="2000" dirty="0">
                <a:latin typeface="MS PGothic" panose="020B0600070205080204" pitchFamily="34" charset="-128"/>
                <a:ea typeface="MS PGothic" panose="020B0600070205080204" pitchFamily="34" charset="-128"/>
              </a:rPr>
              <a:t>※家庭裁判所、地方自治体が緊</a:t>
            </a:r>
            <a:r>
              <a:rPr lang="ja-JP" altLang="ko-KR" sz="2000" dirty="0" smtClean="0">
                <a:latin typeface="MS PGothic" panose="020B0600070205080204" pitchFamily="34" charset="-128"/>
                <a:ea typeface="MS PGothic" panose="020B0600070205080204" pitchFamily="34" charset="-128"/>
              </a:rPr>
              <a:t>急</a:t>
            </a:r>
            <a:r>
              <a:rPr lang="ja-JP" altLang="en-US" sz="2000" dirty="0" smtClean="0">
                <a:latin typeface="MS PGothic" panose="020B0600070205080204" pitchFamily="34" charset="-128"/>
                <a:ea typeface="MS PGothic" panose="020B0600070205080204" pitchFamily="34" charset="-128"/>
              </a:rPr>
              <a:t>に</a:t>
            </a:r>
            <a:r>
              <a:rPr lang="ja-JP" altLang="ko-KR" sz="2000" dirty="0" smtClean="0">
                <a:latin typeface="MS PGothic" panose="020B0600070205080204" pitchFamily="34" charset="-128"/>
                <a:ea typeface="MS PGothic" panose="020B0600070205080204" pitchFamily="34" charset="-128"/>
              </a:rPr>
              <a:t>認める</a:t>
            </a:r>
            <a:r>
              <a:rPr lang="ja-JP" altLang="ko-KR" sz="2000" dirty="0">
                <a:latin typeface="MS PGothic" panose="020B0600070205080204" pitchFamily="34" charset="-128"/>
                <a:ea typeface="MS PGothic" panose="020B0600070205080204" pitchFamily="34" charset="-128"/>
              </a:rPr>
              <a:t>と判断した場合に</a:t>
            </a:r>
            <a:r>
              <a:rPr lang="ja-JP" altLang="ko-KR" sz="2000" dirty="0" smtClean="0">
                <a:latin typeface="MS PGothic" panose="020B0600070205080204" pitchFamily="34" charset="-128"/>
                <a:ea typeface="MS PGothic" panose="020B0600070205080204" pitchFamily="34" charset="-128"/>
              </a:rPr>
              <a:t>は</a:t>
            </a:r>
            <a:r>
              <a:rPr lang="ja-JP" altLang="en-US" sz="2000" dirty="0" smtClean="0">
                <a:latin typeface="MS PGothic" panose="020B0600070205080204" pitchFamily="34" charset="-128"/>
                <a:ea typeface="MS PGothic" panose="020B0600070205080204" pitchFamily="34" charset="-128"/>
              </a:rPr>
              <a:t>、</a:t>
            </a:r>
            <a:r>
              <a:rPr lang="ja-JP" altLang="ko-KR" sz="2000" dirty="0" smtClean="0">
                <a:latin typeface="MS PGothic" panose="020B0600070205080204" pitchFamily="34" charset="-128"/>
                <a:ea typeface="MS PGothic" panose="020B0600070205080204" pitchFamily="34" charset="-128"/>
              </a:rPr>
              <a:t>発</a:t>
            </a:r>
            <a:r>
              <a:rPr lang="ja-JP" altLang="ko-KR" sz="2000" dirty="0">
                <a:latin typeface="MS PGothic" panose="020B0600070205080204" pitchFamily="34" charset="-128"/>
                <a:ea typeface="MS PGothic" panose="020B0600070205080204" pitchFamily="34" charset="-128"/>
              </a:rPr>
              <a:t>達障</a:t>
            </a:r>
            <a:r>
              <a:rPr lang="ja-JP" altLang="ko-KR" sz="2000" dirty="0" smtClean="0">
                <a:latin typeface="MS PGothic" panose="020B0600070205080204" pitchFamily="34" charset="-128"/>
                <a:ea typeface="MS PGothic" panose="020B0600070205080204" pitchFamily="34" charset="-128"/>
              </a:rPr>
              <a:t>害</a:t>
            </a:r>
            <a:r>
              <a:rPr lang="ja-JP" altLang="en-US" sz="2000" dirty="0" smtClean="0">
                <a:latin typeface="MS PGothic" panose="020B0600070205080204" pitchFamily="34" charset="-128"/>
                <a:ea typeface="MS PGothic" panose="020B0600070205080204" pitchFamily="34" charset="-128"/>
              </a:rPr>
              <a:t>者</a:t>
            </a:r>
            <a:r>
              <a:rPr lang="ja-JP" altLang="ko-KR" sz="2000" dirty="0" smtClean="0">
                <a:latin typeface="MS PGothic" panose="020B0600070205080204" pitchFamily="34" charset="-128"/>
                <a:ea typeface="MS PGothic" panose="020B0600070205080204" pitchFamily="34" charset="-128"/>
              </a:rPr>
              <a:t>以</a:t>
            </a:r>
            <a:r>
              <a:rPr lang="ja-JP" altLang="ko-KR" sz="2000" dirty="0">
                <a:latin typeface="MS PGothic" panose="020B0600070205080204" pitchFamily="34" charset="-128"/>
                <a:ea typeface="MS PGothic" panose="020B0600070205080204" pitchFamily="34" charset="-128"/>
              </a:rPr>
              <a:t>外の障害者に対しても支援可能</a:t>
            </a:r>
            <a:r>
              <a:rPr lang="ja-JP" altLang="ko-KR" sz="2800" dirty="0">
                <a:latin typeface="MS PGothic" panose="020B0600070205080204" pitchFamily="34" charset="-128"/>
                <a:ea typeface="MS PGothic" panose="020B0600070205080204" pitchFamily="34" charset="-128"/>
              </a:rPr>
              <a:t/>
            </a:r>
            <a:br>
              <a:rPr lang="ja-JP" altLang="ko-KR" sz="2800" dirty="0">
                <a:latin typeface="MS PGothic" panose="020B0600070205080204" pitchFamily="34" charset="-128"/>
                <a:ea typeface="MS PGothic" panose="020B0600070205080204" pitchFamily="34" charset="-128"/>
              </a:rPr>
            </a:br>
            <a:r>
              <a:rPr lang="ja-JP" altLang="ko-KR" sz="2500" dirty="0">
                <a:latin typeface="MS PGothic" panose="020B0600070205080204" pitchFamily="34" charset="-128"/>
                <a:ea typeface="MS PGothic" panose="020B0600070205080204" pitchFamily="34" charset="-128"/>
              </a:rPr>
              <a:t/>
            </a:r>
            <a:br>
              <a:rPr lang="ja-JP" altLang="ko-KR" sz="2500" dirty="0">
                <a:latin typeface="MS PGothic" panose="020B0600070205080204" pitchFamily="34" charset="-128"/>
                <a:ea typeface="MS PGothic" panose="020B0600070205080204" pitchFamily="34" charset="-128"/>
              </a:rPr>
            </a:br>
            <a:r>
              <a:rPr lang="ja-JP" altLang="en-US" sz="2500" b="1" dirty="0" smtClean="0">
                <a:latin typeface="MS PGothic" panose="020B0600070205080204" pitchFamily="34" charset="-128"/>
                <a:ea typeface="MS PGothic" panose="020B0600070205080204" pitchFamily="34" charset="-128"/>
              </a:rPr>
              <a:t>イ．</a:t>
            </a:r>
            <a:r>
              <a:rPr lang="ja-JP" altLang="ko-KR" sz="2500" b="1" dirty="0" smtClean="0">
                <a:latin typeface="MS PGothic" panose="020B0600070205080204" pitchFamily="34" charset="-128"/>
                <a:ea typeface="MS PGothic" panose="020B0600070205080204" pitchFamily="34" charset="-128"/>
              </a:rPr>
              <a:t>所</a:t>
            </a:r>
            <a:r>
              <a:rPr lang="ja-JP" altLang="ko-KR" sz="2500" b="1" dirty="0">
                <a:latin typeface="MS PGothic" panose="020B0600070205080204" pitchFamily="34" charset="-128"/>
                <a:ea typeface="MS PGothic" panose="020B0600070205080204" pitchFamily="34" charset="-128"/>
              </a:rPr>
              <a:t>得基</a:t>
            </a:r>
            <a:r>
              <a:rPr lang="ja-JP" altLang="ko-KR" sz="2500" b="1" dirty="0" smtClean="0">
                <a:latin typeface="MS PGothic" panose="020B0600070205080204" pitchFamily="34" charset="-128"/>
                <a:ea typeface="MS PGothic" panose="020B0600070205080204" pitchFamily="34" charset="-128"/>
              </a:rPr>
              <a:t>準</a:t>
            </a:r>
            <a:r>
              <a:rPr lang="ja-JP" altLang="en-US" sz="2500" dirty="0" smtClean="0">
                <a:latin typeface="MS PGothic" panose="020B0600070205080204" pitchFamily="34" charset="-128"/>
                <a:ea typeface="MS PGothic" panose="020B0600070205080204" pitchFamily="34" charset="-128"/>
              </a:rPr>
              <a:t>：</a:t>
            </a:r>
            <a:r>
              <a:rPr lang="ja-JP" altLang="ko-KR" sz="2500" dirty="0" smtClean="0">
                <a:latin typeface="MS PGothic" panose="020B0600070205080204" pitchFamily="34" charset="-128"/>
                <a:ea typeface="MS PGothic" panose="020B0600070205080204" pitchFamily="34" charset="-128"/>
              </a:rPr>
              <a:t>全</a:t>
            </a:r>
            <a:r>
              <a:rPr lang="ja-JP" altLang="ko-KR" sz="2500" dirty="0">
                <a:latin typeface="MS PGothic" panose="020B0600070205080204" pitchFamily="34" charset="-128"/>
                <a:ea typeface="MS PGothic" panose="020B0600070205080204" pitchFamily="34" charset="-128"/>
              </a:rPr>
              <a:t>国世帯の平均所得</a:t>
            </a:r>
            <a:r>
              <a:rPr lang="ja-JP" altLang="ko-KR" sz="2500" dirty="0" smtClean="0">
                <a:latin typeface="MS PGothic" panose="020B0600070205080204" pitchFamily="34" charset="-128"/>
                <a:ea typeface="MS PGothic" panose="020B0600070205080204" pitchFamily="34" charset="-128"/>
              </a:rPr>
              <a:t>150</a:t>
            </a:r>
            <a:r>
              <a:rPr lang="ja-JP" altLang="en-US" sz="2500" dirty="0" smtClean="0">
                <a:latin typeface="MS PGothic" panose="020B0600070205080204" pitchFamily="34" charset="-128"/>
                <a:ea typeface="MS PGothic" panose="020B0600070205080204" pitchFamily="34" charset="-128"/>
              </a:rPr>
              <a:t>％</a:t>
            </a:r>
            <a:r>
              <a:rPr lang="ja-JP" altLang="ko-KR" sz="2500" dirty="0" smtClean="0">
                <a:latin typeface="MS PGothic" panose="020B0600070205080204" pitchFamily="34" charset="-128"/>
                <a:ea typeface="MS PGothic" panose="020B0600070205080204" pitchFamily="34" charset="-128"/>
              </a:rPr>
              <a:t>以</a:t>
            </a:r>
            <a:r>
              <a:rPr lang="ja-JP" altLang="ko-KR" sz="2500" dirty="0">
                <a:latin typeface="MS PGothic" panose="020B0600070205080204" pitchFamily="34" charset="-128"/>
                <a:ea typeface="MS PGothic" panose="020B0600070205080204" pitchFamily="34" charset="-128"/>
              </a:rPr>
              <a:t>下</a:t>
            </a:r>
            <a:br>
              <a:rPr lang="ja-JP" altLang="ko-KR" sz="2500" dirty="0">
                <a:latin typeface="MS PGothic" panose="020B0600070205080204" pitchFamily="34" charset="-128"/>
                <a:ea typeface="MS PGothic" panose="020B0600070205080204" pitchFamily="34" charset="-128"/>
              </a:rPr>
            </a:br>
            <a:r>
              <a:rPr lang="ja-JP" altLang="ko-KR" sz="2500" dirty="0">
                <a:latin typeface="MS PGothic" panose="020B0600070205080204" pitchFamily="34" charset="-128"/>
                <a:ea typeface="MS PGothic" panose="020B0600070205080204" pitchFamily="34" charset="-128"/>
              </a:rPr>
              <a:t/>
            </a:r>
            <a:br>
              <a:rPr lang="ja-JP" altLang="ko-KR" sz="2500" dirty="0">
                <a:latin typeface="MS PGothic" panose="020B0600070205080204" pitchFamily="34" charset="-128"/>
                <a:ea typeface="MS PGothic" panose="020B0600070205080204" pitchFamily="34" charset="-128"/>
              </a:rPr>
            </a:br>
            <a:r>
              <a:rPr lang="ja-JP" altLang="en-US" sz="2500" b="1" dirty="0" smtClean="0">
                <a:latin typeface="MS PGothic" panose="020B0600070205080204" pitchFamily="34" charset="-128"/>
                <a:ea typeface="MS PGothic" panose="020B0600070205080204" pitchFamily="34" charset="-128"/>
              </a:rPr>
              <a:t>ウ．ニーズ</a:t>
            </a:r>
            <a:r>
              <a:rPr lang="ja-JP" altLang="ko-KR" sz="2500" b="1" dirty="0" smtClean="0">
                <a:latin typeface="MS PGothic" panose="020B0600070205080204" pitchFamily="34" charset="-128"/>
                <a:ea typeface="MS PGothic" panose="020B0600070205080204" pitchFamily="34" charset="-128"/>
              </a:rPr>
              <a:t>基準</a:t>
            </a:r>
            <a:r>
              <a:rPr lang="ja-JP" altLang="en-US" sz="2500" dirty="0" smtClean="0">
                <a:latin typeface="MS PGothic" panose="020B0600070205080204" pitchFamily="34" charset="-128"/>
                <a:ea typeface="MS PGothic" panose="020B0600070205080204" pitchFamily="34" charset="-128"/>
              </a:rPr>
              <a:t>：</a:t>
            </a:r>
            <a:r>
              <a:rPr lang="ja-JP" altLang="ko-KR" sz="2500" dirty="0" smtClean="0">
                <a:latin typeface="MS PGothic" panose="020B0600070205080204" pitchFamily="34" charset="-128"/>
                <a:ea typeface="MS PGothic" panose="020B0600070205080204" pitchFamily="34" charset="-128"/>
              </a:rPr>
              <a:t>意</a:t>
            </a:r>
            <a:r>
              <a:rPr lang="ja-JP" altLang="ko-KR" sz="2500" dirty="0">
                <a:latin typeface="MS PGothic" panose="020B0600070205080204" pitchFamily="34" charset="-128"/>
                <a:ea typeface="MS PGothic" panose="020B0600070205080204" pitchFamily="34" charset="-128"/>
              </a:rPr>
              <a:t>思決定支援が必要</a:t>
            </a:r>
            <a:r>
              <a:rPr lang="ja-JP" altLang="ko-KR" sz="2500" dirty="0" smtClean="0">
                <a:latin typeface="MS PGothic" panose="020B0600070205080204" pitchFamily="34" charset="-128"/>
                <a:ea typeface="MS PGothic" panose="020B0600070205080204" pitchFamily="34" charset="-128"/>
              </a:rPr>
              <a:t>な</a:t>
            </a:r>
            <a:r>
              <a:rPr lang="ja-JP" altLang="en-US" sz="2500" dirty="0" smtClean="0">
                <a:latin typeface="MS PGothic" panose="020B0600070205080204" pitchFamily="34" charset="-128"/>
                <a:ea typeface="MS PGothic" panose="020B0600070205080204" pitchFamily="34" charset="-128"/>
              </a:rPr>
              <a:t>者</a:t>
            </a:r>
            <a:endParaRPr lang="en-US" altLang="ko-KR" sz="2500" b="1" dirty="0" smtClean="0">
              <a:latin typeface="MS PGothic" panose="020B0600070205080204" pitchFamily="34" charset="-128"/>
              <a:ea typeface="MS PGothic" panose="020B0600070205080204" pitchFamily="34" charset="-128"/>
            </a:endParaRPr>
          </a:p>
        </p:txBody>
      </p:sp>
      <p:sp>
        <p:nvSpPr>
          <p:cNvPr id="5" name="직사각형 4"/>
          <p:cNvSpPr/>
          <p:nvPr/>
        </p:nvSpPr>
        <p:spPr>
          <a:xfrm>
            <a:off x="-252536" y="332656"/>
            <a:ext cx="6876256" cy="477054"/>
          </a:xfrm>
          <a:prstGeom prst="rect">
            <a:avLst/>
          </a:prstGeom>
        </p:spPr>
        <p:txBody>
          <a:bodyPr wrap="square">
            <a:spAutoFit/>
          </a:bodyPr>
          <a:lstStyle/>
          <a:p>
            <a:pPr algn="ctr"/>
            <a:r>
              <a:rPr lang="en-US" altLang="ko-KR" sz="2500" b="1" dirty="0" smtClean="0">
                <a:latin typeface="+mn-ea"/>
              </a:rPr>
              <a:t>2. </a:t>
            </a:r>
            <a:r>
              <a:rPr lang="ko-KR" altLang="en-US" sz="2500" b="1" dirty="0" smtClean="0">
                <a:latin typeface="+mn-ea"/>
              </a:rPr>
              <a:t>공공후견지원사업의 지원 대상</a:t>
            </a:r>
            <a:endParaRPr lang="ko-KR" altLang="en-US" sz="2500" b="1" dirty="0">
              <a:latin typeface="+mn-ea"/>
            </a:endParaRPr>
          </a:p>
        </p:txBody>
      </p:sp>
      <p:sp>
        <p:nvSpPr>
          <p:cNvPr id="6" name="TextBox 12"/>
          <p:cNvSpPr txBox="1">
            <a:spLocks noChangeArrowheads="1"/>
          </p:cNvSpPr>
          <p:nvPr/>
        </p:nvSpPr>
        <p:spPr bwMode="auto">
          <a:xfrm>
            <a:off x="0" y="346800"/>
            <a:ext cx="7448550" cy="710552"/>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r>
              <a:rPr lang="ja-JP" altLang="en-US" sz="3200" dirty="0" smtClean="0">
                <a:solidFill>
                  <a:schemeClr val="bg1"/>
                </a:solidFill>
                <a:latin typeface="MS Gothic" panose="020B0609070205080204" pitchFamily="49" charset="-128"/>
                <a:ea typeface="MS Gothic" panose="020B0609070205080204" pitchFamily="49" charset="-128"/>
              </a:rPr>
              <a:t> </a:t>
            </a:r>
            <a:r>
              <a:rPr lang="zh-TW" altLang="en-US" sz="3200" dirty="0" smtClean="0">
                <a:solidFill>
                  <a:schemeClr val="bg1"/>
                </a:solidFill>
                <a:latin typeface="MS Gothic" panose="020B0609070205080204" pitchFamily="49" charset="-128"/>
                <a:ea typeface="MS Gothic" panose="020B0609070205080204" pitchFamily="49" charset="-128"/>
              </a:rPr>
              <a:t>公</a:t>
            </a:r>
            <a:r>
              <a:rPr lang="zh-TW" altLang="en-US" sz="3200" dirty="0">
                <a:solidFill>
                  <a:schemeClr val="bg1"/>
                </a:solidFill>
                <a:latin typeface="MS Gothic" panose="020B0609070205080204" pitchFamily="49" charset="-128"/>
                <a:ea typeface="MS Gothic" panose="020B0609070205080204" pitchFamily="49" charset="-128"/>
              </a:rPr>
              <a:t>共後見支援事業</a:t>
            </a:r>
            <a:r>
              <a:rPr lang="ja-JP" altLang="en-US" sz="3200" dirty="0" smtClean="0">
                <a:solidFill>
                  <a:schemeClr val="bg1"/>
                </a:solidFill>
                <a:latin typeface="MS Gothic" panose="020B0609070205080204" pitchFamily="49" charset="-128"/>
                <a:ea typeface="MS Gothic" panose="020B0609070205080204" pitchFamily="49" charset="-128"/>
              </a:rPr>
              <a:t>＿利用対象</a:t>
            </a:r>
            <a:endParaRPr lang="en-US" altLang="zh-TW" sz="3200" dirty="0">
              <a:solidFill>
                <a:schemeClr val="bg1"/>
              </a:solidFill>
              <a:latin typeface="MS Gothic" panose="020B0609070205080204" pitchFamily="49" charset="-128"/>
              <a:ea typeface="MS Gothic" panose="020B0609070205080204" pitchFamily="49" charset="-128"/>
            </a:endParaRPr>
          </a:p>
        </p:txBody>
      </p:sp>
      <p:cxnSp>
        <p:nvCxnSpPr>
          <p:cNvPr id="7" name="직선 연결선 6"/>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9051" y="1233339"/>
            <a:ext cx="8537773" cy="5055230"/>
          </a:xfrm>
          <a:prstGeom prst="rect">
            <a:avLst/>
          </a:prstGeom>
          <a:noFill/>
        </p:spPr>
        <p:txBody>
          <a:bodyPr wrap="square" rtlCol="0">
            <a:spAutoFit/>
          </a:bodyPr>
          <a:lstStyle/>
          <a:p>
            <a:pPr>
              <a:lnSpc>
                <a:spcPct val="150000"/>
              </a:lnSpc>
            </a:pPr>
            <a:r>
              <a:rPr lang="ja-JP" altLang="en-US" sz="2500" b="1" dirty="0" smtClean="0">
                <a:latin typeface="MS PGothic" panose="020B0600070205080204" pitchFamily="34" charset="-128"/>
                <a:ea typeface="MS PGothic" panose="020B0600070205080204" pitchFamily="34" charset="-128"/>
              </a:rPr>
              <a:t>ア．後</a:t>
            </a:r>
            <a:r>
              <a:rPr lang="ja-JP" altLang="en-US" sz="2500" b="1" dirty="0">
                <a:latin typeface="MS PGothic" panose="020B0600070205080204" pitchFamily="34" charset="-128"/>
                <a:ea typeface="MS PGothic" panose="020B0600070205080204" pitchFamily="34" charset="-128"/>
              </a:rPr>
              <a:t>見人候補</a:t>
            </a:r>
            <a:r>
              <a:rPr lang="ja-JP" altLang="en-US" sz="2500" b="1" dirty="0" smtClean="0">
                <a:latin typeface="MS PGothic" panose="020B0600070205080204" pitchFamily="34" charset="-128"/>
                <a:ea typeface="MS PGothic" panose="020B0600070205080204" pitchFamily="34" charset="-128"/>
              </a:rPr>
              <a:t>者の養</a:t>
            </a:r>
            <a:r>
              <a:rPr lang="ja-JP" altLang="en-US" sz="2500" b="1" dirty="0">
                <a:latin typeface="MS PGothic" panose="020B0600070205080204" pitchFamily="34" charset="-128"/>
                <a:ea typeface="MS PGothic" panose="020B0600070205080204" pitchFamily="34" charset="-128"/>
              </a:rPr>
              <a:t>成</a:t>
            </a:r>
          </a:p>
          <a:p>
            <a:pPr>
              <a:lnSpc>
                <a:spcPct val="150000"/>
              </a:lnSpc>
            </a:pPr>
            <a:r>
              <a:rPr lang="ja-JP" altLang="en-US" sz="2000" dirty="0">
                <a:latin typeface="MS PGothic" panose="020B0600070205080204" pitchFamily="34" charset="-128"/>
                <a:ea typeface="MS PGothic" panose="020B0600070205080204" pitchFamily="34" charset="-128"/>
              </a:rPr>
              <a:t>計</a:t>
            </a:r>
            <a:r>
              <a:rPr lang="en-US" altLang="ja-JP" sz="2000" dirty="0">
                <a:latin typeface="MS PGothic" panose="020B0600070205080204" pitchFamily="34" charset="-128"/>
                <a:ea typeface="MS PGothic" panose="020B0600070205080204" pitchFamily="34" charset="-128"/>
              </a:rPr>
              <a:t>30</a:t>
            </a:r>
            <a:r>
              <a:rPr lang="ja-JP" altLang="en-US" sz="2000" dirty="0">
                <a:latin typeface="MS PGothic" panose="020B0600070205080204" pitchFamily="34" charset="-128"/>
                <a:ea typeface="MS PGothic" panose="020B0600070205080204" pitchFamily="34" charset="-128"/>
              </a:rPr>
              <a:t>時間の公</a:t>
            </a:r>
            <a:r>
              <a:rPr lang="ja-JP" altLang="en-US" sz="2000" dirty="0" smtClean="0">
                <a:latin typeface="MS PGothic" panose="020B0600070205080204" pitchFamily="34" charset="-128"/>
                <a:ea typeface="MS PGothic" panose="020B0600070205080204" pitchFamily="34" charset="-128"/>
              </a:rPr>
              <a:t>共後</a:t>
            </a:r>
            <a:r>
              <a:rPr lang="ja-JP" altLang="en-US" sz="2000" dirty="0">
                <a:latin typeface="MS PGothic" panose="020B0600070205080204" pitchFamily="34" charset="-128"/>
                <a:ea typeface="MS PGothic" panose="020B0600070205080204" pitchFamily="34" charset="-128"/>
              </a:rPr>
              <a:t>見</a:t>
            </a:r>
            <a:r>
              <a:rPr lang="ja-JP" altLang="en-US" sz="2000" dirty="0" smtClean="0">
                <a:latin typeface="MS PGothic" panose="020B0600070205080204" pitchFamily="34" charset="-128"/>
                <a:ea typeface="MS PGothic" panose="020B0600070205080204" pitchFamily="34" charset="-128"/>
              </a:rPr>
              <a:t>人の養成教</a:t>
            </a:r>
            <a:r>
              <a:rPr lang="ja-JP" altLang="en-US" sz="2000" dirty="0">
                <a:latin typeface="MS PGothic" panose="020B0600070205080204" pitchFamily="34" charset="-128"/>
                <a:ea typeface="MS PGothic" panose="020B0600070205080204" pitchFamily="34" charset="-128"/>
              </a:rPr>
              <a:t>育を通じ</a:t>
            </a:r>
            <a:r>
              <a:rPr lang="ja-JP" altLang="en-US" sz="2000" dirty="0" smtClean="0">
                <a:latin typeface="MS PGothic" panose="020B0600070205080204" pitchFamily="34" charset="-128"/>
                <a:ea typeface="MS PGothic" panose="020B0600070205080204" pitchFamily="34" charset="-128"/>
              </a:rPr>
              <a:t>て、後</a:t>
            </a:r>
            <a:r>
              <a:rPr lang="ja-JP" altLang="en-US" sz="2000" dirty="0">
                <a:latin typeface="MS PGothic" panose="020B0600070205080204" pitchFamily="34" charset="-128"/>
                <a:ea typeface="MS PGothic" panose="020B0600070205080204" pitchFamily="34" charset="-128"/>
              </a:rPr>
              <a:t>見人候補</a:t>
            </a:r>
            <a:r>
              <a:rPr lang="ja-JP" altLang="en-US" sz="2000" dirty="0" smtClean="0">
                <a:latin typeface="MS PGothic" panose="020B0600070205080204" pitchFamily="34" charset="-128"/>
                <a:ea typeface="MS PGothic" panose="020B0600070205080204" pitchFamily="34" charset="-128"/>
              </a:rPr>
              <a:t>者を養</a:t>
            </a:r>
            <a:r>
              <a:rPr lang="ja-JP" altLang="en-US" sz="2000" dirty="0">
                <a:latin typeface="MS PGothic" panose="020B0600070205080204" pitchFamily="34" charset="-128"/>
                <a:ea typeface="MS PGothic" panose="020B0600070205080204" pitchFamily="34" charset="-128"/>
              </a:rPr>
              <a:t>成</a:t>
            </a:r>
          </a:p>
          <a:p>
            <a:pPr>
              <a:lnSpc>
                <a:spcPct val="150000"/>
              </a:lnSpc>
            </a:pPr>
            <a:endParaRPr lang="ja-JP" altLang="en-US" sz="2500" dirty="0">
              <a:latin typeface="MS PGothic" panose="020B0600070205080204" pitchFamily="34" charset="-128"/>
              <a:ea typeface="MS PGothic" panose="020B0600070205080204" pitchFamily="34" charset="-128"/>
            </a:endParaRPr>
          </a:p>
          <a:p>
            <a:pPr>
              <a:lnSpc>
                <a:spcPct val="150000"/>
              </a:lnSpc>
            </a:pPr>
            <a:r>
              <a:rPr lang="ja-JP" altLang="en-US" sz="2500" b="1" dirty="0" smtClean="0">
                <a:latin typeface="MS PGothic" panose="020B0600070205080204" pitchFamily="34" charset="-128"/>
                <a:ea typeface="MS PGothic" panose="020B0600070205080204" pitchFamily="34" charset="-128"/>
              </a:rPr>
              <a:t>イ．後</a:t>
            </a:r>
            <a:r>
              <a:rPr lang="ja-JP" altLang="en-US" sz="2500" b="1" dirty="0">
                <a:latin typeface="MS PGothic" panose="020B0600070205080204" pitchFamily="34" charset="-128"/>
                <a:ea typeface="MS PGothic" panose="020B0600070205080204" pitchFamily="34" charset="-128"/>
              </a:rPr>
              <a:t>見審</a:t>
            </a:r>
            <a:r>
              <a:rPr lang="ja-JP" altLang="en-US" sz="2500" b="1" dirty="0" smtClean="0">
                <a:latin typeface="MS PGothic" panose="020B0600070205080204" pitchFamily="34" charset="-128"/>
                <a:ea typeface="MS PGothic" panose="020B0600070205080204" pitchFamily="34" charset="-128"/>
              </a:rPr>
              <a:t>判の請</a:t>
            </a:r>
            <a:r>
              <a:rPr lang="ja-JP" altLang="en-US" sz="2500" b="1" dirty="0">
                <a:latin typeface="MS PGothic" panose="020B0600070205080204" pitchFamily="34" charset="-128"/>
                <a:ea typeface="MS PGothic" panose="020B0600070205080204" pitchFamily="34" charset="-128"/>
              </a:rPr>
              <a:t>求支援</a:t>
            </a:r>
          </a:p>
          <a:p>
            <a:pPr>
              <a:lnSpc>
                <a:spcPct val="150000"/>
              </a:lnSpc>
            </a:pPr>
            <a:r>
              <a:rPr lang="en-US" altLang="ja-JP" sz="2000" dirty="0">
                <a:latin typeface="MS PGothic" panose="020B0600070205080204" pitchFamily="34" charset="-128"/>
                <a:ea typeface="MS PGothic" panose="020B0600070205080204" pitchFamily="34" charset="-128"/>
              </a:rPr>
              <a:t>-</a:t>
            </a:r>
            <a:r>
              <a:rPr lang="ja-JP" altLang="en-US" sz="2000" dirty="0">
                <a:latin typeface="MS PGothic" panose="020B0600070205080204" pitchFamily="34" charset="-128"/>
                <a:ea typeface="MS PGothic" panose="020B0600070205080204" pitchFamily="34" charset="-128"/>
              </a:rPr>
              <a:t>後見人候補</a:t>
            </a:r>
            <a:r>
              <a:rPr lang="ja-JP" altLang="en-US" sz="2000" dirty="0" smtClean="0">
                <a:latin typeface="MS PGothic" panose="020B0600070205080204" pitchFamily="34" charset="-128"/>
                <a:ea typeface="MS PGothic" panose="020B0600070205080204" pitchFamily="34" charset="-128"/>
              </a:rPr>
              <a:t>者の推</a:t>
            </a:r>
            <a:r>
              <a:rPr lang="ja-JP" altLang="en-US" sz="2000" dirty="0">
                <a:latin typeface="MS PGothic" panose="020B0600070205080204" pitchFamily="34" charset="-128"/>
                <a:ea typeface="MS PGothic" panose="020B0600070205080204" pitchFamily="34" charset="-128"/>
              </a:rPr>
              <a:t>薦</a:t>
            </a:r>
          </a:p>
          <a:p>
            <a:pPr>
              <a:lnSpc>
                <a:spcPct val="150000"/>
              </a:lnSpc>
            </a:pPr>
            <a:r>
              <a:rPr lang="ja-JP" altLang="en-US" sz="2000" dirty="0" smtClean="0">
                <a:latin typeface="MS PGothic" panose="020B0600070205080204" pitchFamily="34" charset="-128"/>
                <a:ea typeface="MS PGothic" panose="020B0600070205080204" pitchFamily="34" charset="-128"/>
              </a:rPr>
              <a:t>*被</a:t>
            </a:r>
            <a:r>
              <a:rPr lang="ja-JP" altLang="en-US" sz="2000" dirty="0">
                <a:latin typeface="MS PGothic" panose="020B0600070205080204" pitchFamily="34" charset="-128"/>
                <a:ea typeface="MS PGothic" panose="020B0600070205080204" pitchFamily="34" charset="-128"/>
              </a:rPr>
              <a:t>後見人との関係、公</a:t>
            </a:r>
            <a:r>
              <a:rPr lang="ja-JP" altLang="en-US" sz="2000" dirty="0" smtClean="0">
                <a:latin typeface="MS PGothic" panose="020B0600070205080204" pitchFamily="34" charset="-128"/>
                <a:ea typeface="MS PGothic" panose="020B0600070205080204" pitchFamily="34" charset="-128"/>
              </a:rPr>
              <a:t>共後</a:t>
            </a:r>
            <a:r>
              <a:rPr lang="ja-JP" altLang="en-US" sz="2000" dirty="0">
                <a:latin typeface="MS PGothic" panose="020B0600070205080204" pitchFamily="34" charset="-128"/>
                <a:ea typeface="MS PGothic" panose="020B0600070205080204" pitchFamily="34" charset="-128"/>
              </a:rPr>
              <a:t>見人養成教</a:t>
            </a:r>
            <a:r>
              <a:rPr lang="ja-JP" altLang="en-US" sz="2000" dirty="0" smtClean="0">
                <a:latin typeface="MS PGothic" panose="020B0600070205080204" pitchFamily="34" charset="-128"/>
                <a:ea typeface="MS PGothic" panose="020B0600070205080204" pitchFamily="34" charset="-128"/>
              </a:rPr>
              <a:t>育の履</a:t>
            </a:r>
            <a:r>
              <a:rPr lang="ja-JP" altLang="en-US" sz="2000" dirty="0">
                <a:latin typeface="MS PGothic" panose="020B0600070205080204" pitchFamily="34" charset="-128"/>
                <a:ea typeface="MS PGothic" panose="020B0600070205080204" pitchFamily="34" charset="-128"/>
              </a:rPr>
              <a:t>修、物事の判断能力、障害に対する理</a:t>
            </a:r>
            <a:r>
              <a:rPr lang="ja-JP" altLang="en-US" sz="2000" dirty="0" smtClean="0">
                <a:latin typeface="MS PGothic" panose="020B0600070205080204" pitchFamily="34" charset="-128"/>
                <a:ea typeface="MS PGothic" panose="020B0600070205080204" pitchFamily="34" charset="-128"/>
              </a:rPr>
              <a:t>解度、</a:t>
            </a:r>
            <a:r>
              <a:rPr lang="ja-JP" altLang="en-US" sz="2000" dirty="0">
                <a:latin typeface="MS PGothic" panose="020B0600070205080204" pitchFamily="34" charset="-128"/>
                <a:ea typeface="MS PGothic" panose="020B0600070205080204" pitchFamily="34" charset="-128"/>
              </a:rPr>
              <a:t>職業や経歴、後見人活動に対する意志などを総合的に考慮して推</a:t>
            </a:r>
            <a:r>
              <a:rPr lang="ja-JP" altLang="en-US" sz="2000" dirty="0" smtClean="0">
                <a:latin typeface="MS PGothic" panose="020B0600070205080204" pitchFamily="34" charset="-128"/>
                <a:ea typeface="MS PGothic" panose="020B0600070205080204" pitchFamily="34" charset="-128"/>
              </a:rPr>
              <a:t>薦</a:t>
            </a:r>
            <a:endParaRPr lang="en-US" altLang="ja-JP" sz="2000" dirty="0" smtClean="0">
              <a:latin typeface="MS PGothic" panose="020B0600070205080204" pitchFamily="34" charset="-128"/>
              <a:ea typeface="MS PGothic" panose="020B0600070205080204" pitchFamily="34" charset="-128"/>
            </a:endParaRPr>
          </a:p>
          <a:p>
            <a:pPr>
              <a:lnSpc>
                <a:spcPct val="150000"/>
              </a:lnSpc>
            </a:pPr>
            <a:r>
              <a:rPr lang="en-US" altLang="ja-JP" sz="2000" dirty="0">
                <a:latin typeface="MS PGothic" panose="020B0600070205080204" pitchFamily="34" charset="-128"/>
                <a:ea typeface="MS PGothic" panose="020B0600070205080204" pitchFamily="34" charset="-128"/>
              </a:rPr>
              <a:t>-</a:t>
            </a:r>
            <a:r>
              <a:rPr lang="ja-JP" altLang="en-US" sz="2000" dirty="0">
                <a:latin typeface="MS PGothic" panose="020B0600070205080204" pitchFamily="34" charset="-128"/>
                <a:ea typeface="MS PGothic" panose="020B0600070205080204" pitchFamily="34" charset="-128"/>
              </a:rPr>
              <a:t>後</a:t>
            </a:r>
            <a:r>
              <a:rPr lang="ja-JP" altLang="en-US" sz="2000" dirty="0" smtClean="0">
                <a:latin typeface="MS PGothic" panose="020B0600070205080204" pitchFamily="34" charset="-128"/>
                <a:ea typeface="MS PGothic" panose="020B0600070205080204" pitchFamily="34" charset="-128"/>
              </a:rPr>
              <a:t>見審判の請</a:t>
            </a:r>
            <a:r>
              <a:rPr lang="ja-JP" altLang="en-US" sz="2000" dirty="0">
                <a:latin typeface="MS PGothic" panose="020B0600070205080204" pitchFamily="34" charset="-128"/>
                <a:ea typeface="MS PGothic" panose="020B0600070205080204" pitchFamily="34" charset="-128"/>
              </a:rPr>
              <a:t>求書、社会調査報告書など審判請求に必要な各種の書類作成</a:t>
            </a:r>
          </a:p>
          <a:p>
            <a:pPr>
              <a:lnSpc>
                <a:spcPct val="150000"/>
              </a:lnSpc>
            </a:pPr>
            <a:r>
              <a:rPr lang="en-US" altLang="ja-JP" sz="2000" dirty="0">
                <a:latin typeface="MS PGothic" panose="020B0600070205080204" pitchFamily="34" charset="-128"/>
                <a:ea typeface="MS PGothic" panose="020B0600070205080204" pitchFamily="34" charset="-128"/>
              </a:rPr>
              <a:t>-</a:t>
            </a:r>
            <a:r>
              <a:rPr lang="ja-JP" altLang="en-US" sz="2000" dirty="0">
                <a:latin typeface="MS PGothic" panose="020B0600070205080204" pitchFamily="34" charset="-128"/>
                <a:ea typeface="MS PGothic" panose="020B0600070205080204" pitchFamily="34" charset="-128"/>
              </a:rPr>
              <a:t>印紙代、送達料などの後見審判請求の費用を支</a:t>
            </a:r>
            <a:r>
              <a:rPr lang="ja-JP" altLang="en-US" sz="2000" dirty="0" smtClean="0">
                <a:latin typeface="MS PGothic" panose="020B0600070205080204" pitchFamily="34" charset="-128"/>
                <a:ea typeface="MS PGothic" panose="020B0600070205080204" pitchFamily="34" charset="-128"/>
              </a:rPr>
              <a:t>援</a:t>
            </a:r>
            <a:endParaRPr lang="ko-KR" altLang="en-US" sz="2500" dirty="0">
              <a:latin typeface="+mn-ea"/>
            </a:endParaRPr>
          </a:p>
        </p:txBody>
      </p:sp>
      <p:sp>
        <p:nvSpPr>
          <p:cNvPr id="3" name="TextBox 12"/>
          <p:cNvSpPr txBox="1">
            <a:spLocks noChangeArrowheads="1"/>
          </p:cNvSpPr>
          <p:nvPr/>
        </p:nvSpPr>
        <p:spPr bwMode="auto">
          <a:xfrm>
            <a:off x="0" y="346800"/>
            <a:ext cx="7448550" cy="710552"/>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r>
              <a:rPr lang="ja-JP" altLang="en-US" sz="3200" dirty="0" smtClean="0">
                <a:solidFill>
                  <a:schemeClr val="bg1"/>
                </a:solidFill>
                <a:latin typeface="MS Gothic" panose="020B0609070205080204" pitchFamily="49" charset="-128"/>
                <a:ea typeface="MS Gothic" panose="020B0609070205080204" pitchFamily="49" charset="-128"/>
              </a:rPr>
              <a:t> </a:t>
            </a:r>
            <a:r>
              <a:rPr lang="zh-TW" altLang="en-US" sz="3200" dirty="0" smtClean="0">
                <a:solidFill>
                  <a:schemeClr val="bg1"/>
                </a:solidFill>
                <a:latin typeface="MS Gothic" panose="020B0609070205080204" pitchFamily="49" charset="-128"/>
                <a:ea typeface="MS Gothic" panose="020B0609070205080204" pitchFamily="49" charset="-128"/>
              </a:rPr>
              <a:t>公</a:t>
            </a:r>
            <a:r>
              <a:rPr lang="zh-TW" altLang="en-US" sz="3200" dirty="0">
                <a:solidFill>
                  <a:schemeClr val="bg1"/>
                </a:solidFill>
                <a:latin typeface="MS Gothic" panose="020B0609070205080204" pitchFamily="49" charset="-128"/>
                <a:ea typeface="MS Gothic" panose="020B0609070205080204" pitchFamily="49" charset="-128"/>
              </a:rPr>
              <a:t>共後見支援事業</a:t>
            </a:r>
            <a:r>
              <a:rPr lang="ja-JP" altLang="en-US" sz="3200" dirty="0" smtClean="0">
                <a:solidFill>
                  <a:schemeClr val="bg1"/>
                </a:solidFill>
                <a:latin typeface="MS Gothic" panose="020B0609070205080204" pitchFamily="49" charset="-128"/>
                <a:ea typeface="MS Gothic" panose="020B0609070205080204" pitchFamily="49" charset="-128"/>
              </a:rPr>
              <a:t>＿</a:t>
            </a:r>
            <a:r>
              <a:rPr lang="ja-JP" altLang="en-US" sz="3200" dirty="0">
                <a:solidFill>
                  <a:schemeClr val="bg1"/>
                </a:solidFill>
                <a:latin typeface="MS Gothic" panose="020B0609070205080204" pitchFamily="49" charset="-128"/>
                <a:ea typeface="MS Gothic" panose="020B0609070205080204" pitchFamily="49" charset="-128"/>
              </a:rPr>
              <a:t>支</a:t>
            </a:r>
            <a:r>
              <a:rPr lang="ja-JP" altLang="en-US" sz="3200" dirty="0" smtClean="0">
                <a:solidFill>
                  <a:schemeClr val="bg1"/>
                </a:solidFill>
                <a:latin typeface="MS Gothic" panose="020B0609070205080204" pitchFamily="49" charset="-128"/>
                <a:ea typeface="MS Gothic" panose="020B0609070205080204" pitchFamily="49" charset="-128"/>
              </a:rPr>
              <a:t>援内容</a:t>
            </a:r>
            <a:endParaRPr lang="en-US" altLang="zh-TW" sz="3200" dirty="0">
              <a:solidFill>
                <a:schemeClr val="bg1"/>
              </a:solidFill>
              <a:latin typeface="MS Gothic" panose="020B0609070205080204" pitchFamily="49" charset="-128"/>
              <a:ea typeface="MS Gothic" panose="020B0609070205080204" pitchFamily="49" charset="-128"/>
            </a:endParaRPr>
          </a:p>
        </p:txBody>
      </p:sp>
      <p:cxnSp>
        <p:nvCxnSpPr>
          <p:cNvPr id="5" name="직선 연결선 4"/>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334194" y="1541190"/>
            <a:ext cx="8568952" cy="4362733"/>
          </a:xfrm>
          <a:prstGeom prst="rect">
            <a:avLst/>
          </a:prstGeom>
        </p:spPr>
        <p:txBody>
          <a:bodyPr wrap="square">
            <a:spAutoFit/>
          </a:bodyPr>
          <a:lstStyle/>
          <a:p>
            <a:pPr>
              <a:lnSpc>
                <a:spcPct val="150000"/>
              </a:lnSpc>
            </a:pPr>
            <a:r>
              <a:rPr lang="ja-JP" altLang="en-US" sz="2500" b="1" dirty="0" smtClean="0">
                <a:latin typeface="MS PGothic" panose="020B0600070205080204" pitchFamily="34" charset="-128"/>
                <a:ea typeface="MS PGothic" panose="020B0600070205080204" pitchFamily="34" charset="-128"/>
              </a:rPr>
              <a:t>ウ．後</a:t>
            </a:r>
            <a:r>
              <a:rPr lang="ja-JP" altLang="en-US" sz="2500" b="1" dirty="0">
                <a:latin typeface="MS PGothic" panose="020B0600070205080204" pitchFamily="34" charset="-128"/>
                <a:ea typeface="MS PGothic" panose="020B0600070205080204" pitchFamily="34" charset="-128"/>
              </a:rPr>
              <a:t>見人活動の支</a:t>
            </a:r>
            <a:r>
              <a:rPr lang="ja-JP" altLang="en-US" sz="2500" b="1" dirty="0" smtClean="0">
                <a:latin typeface="MS PGothic" panose="020B0600070205080204" pitchFamily="34" charset="-128"/>
                <a:ea typeface="MS PGothic" panose="020B0600070205080204" pitchFamily="34" charset="-128"/>
              </a:rPr>
              <a:t>援お</a:t>
            </a:r>
            <a:r>
              <a:rPr lang="ja-JP" altLang="en-US" sz="2500" b="1" dirty="0">
                <a:latin typeface="MS PGothic" panose="020B0600070205080204" pitchFamily="34" charset="-128"/>
                <a:ea typeface="MS PGothic" panose="020B0600070205080204" pitchFamily="34" charset="-128"/>
              </a:rPr>
              <a:t>よび監督</a:t>
            </a:r>
          </a:p>
          <a:p>
            <a:pPr>
              <a:lnSpc>
                <a:spcPct val="150000"/>
              </a:lnSpc>
            </a:pPr>
            <a:r>
              <a:rPr lang="en-US" altLang="ja-JP" sz="2000" dirty="0">
                <a:latin typeface="MS PGothic" panose="020B0600070205080204" pitchFamily="34" charset="-128"/>
                <a:ea typeface="MS PGothic" panose="020B0600070205080204" pitchFamily="34" charset="-128"/>
              </a:rPr>
              <a:t>-</a:t>
            </a:r>
            <a:r>
              <a:rPr lang="ja-JP" altLang="en-US" sz="2000" dirty="0" smtClean="0">
                <a:latin typeface="MS PGothic" panose="020B0600070205080204" pitchFamily="34" charset="-128"/>
                <a:ea typeface="MS PGothic" panose="020B0600070205080204" pitchFamily="34" charset="-128"/>
              </a:rPr>
              <a:t>実</a:t>
            </a:r>
            <a:r>
              <a:rPr lang="ja-JP" altLang="en-US" sz="2000" dirty="0">
                <a:latin typeface="MS PGothic" panose="020B0600070205080204" pitchFamily="34" charset="-128"/>
                <a:ea typeface="MS PGothic" panose="020B0600070205080204" pitchFamily="34" charset="-128"/>
              </a:rPr>
              <a:t>費レベルの活動費支援</a:t>
            </a:r>
          </a:p>
          <a:p>
            <a:pPr>
              <a:lnSpc>
                <a:spcPct val="150000"/>
              </a:lnSpc>
            </a:pPr>
            <a:r>
              <a:rPr lang="ja-JP" altLang="en-US" sz="2000" dirty="0" smtClean="0">
                <a:latin typeface="MS PGothic" panose="020B0600070205080204" pitchFamily="34" charset="-128"/>
                <a:ea typeface="MS PGothic" panose="020B0600070205080204" pitchFamily="34" charset="-128"/>
              </a:rPr>
              <a:t>　（親</a:t>
            </a:r>
            <a:r>
              <a:rPr lang="ja-JP" altLang="en-US" sz="2000" dirty="0">
                <a:latin typeface="MS PGothic" panose="020B0600070205080204" pitchFamily="34" charset="-128"/>
                <a:ea typeface="MS PGothic" panose="020B0600070205080204" pitchFamily="34" charset="-128"/>
              </a:rPr>
              <a:t>な</a:t>
            </a:r>
            <a:r>
              <a:rPr lang="ja-JP" altLang="en-US" sz="2000" dirty="0" smtClean="0">
                <a:latin typeface="MS PGothic" panose="020B0600070205080204" pitchFamily="34" charset="-128"/>
                <a:ea typeface="MS PGothic" panose="020B0600070205080204" pitchFamily="34" charset="-128"/>
              </a:rPr>
              <a:t>どの家</a:t>
            </a:r>
            <a:r>
              <a:rPr lang="ja-JP" altLang="en-US" sz="2000" dirty="0">
                <a:latin typeface="MS PGothic" panose="020B0600070205080204" pitchFamily="34" charset="-128"/>
                <a:ea typeface="MS PGothic" panose="020B0600070205080204" pitchFamily="34" charset="-128"/>
              </a:rPr>
              <a:t>族が後見人になる場合に</a:t>
            </a:r>
            <a:r>
              <a:rPr lang="ja-JP" altLang="en-US" sz="2000" dirty="0" smtClean="0">
                <a:latin typeface="MS PGothic" panose="020B0600070205080204" pitchFamily="34" charset="-128"/>
                <a:ea typeface="MS PGothic" panose="020B0600070205080204" pitchFamily="34" charset="-128"/>
              </a:rPr>
              <a:t>は、活</a:t>
            </a:r>
            <a:r>
              <a:rPr lang="ja-JP" altLang="en-US" sz="2000" dirty="0">
                <a:latin typeface="MS PGothic" panose="020B0600070205080204" pitchFamily="34" charset="-128"/>
                <a:ea typeface="MS PGothic" panose="020B0600070205080204" pitchFamily="34" charset="-128"/>
              </a:rPr>
              <a:t>動費を支援しな</a:t>
            </a:r>
            <a:r>
              <a:rPr lang="ja-JP" altLang="en-US" sz="2000" dirty="0" smtClean="0">
                <a:latin typeface="MS PGothic" panose="020B0600070205080204" pitchFamily="34" charset="-128"/>
                <a:ea typeface="MS PGothic" panose="020B0600070205080204" pitchFamily="34" charset="-128"/>
              </a:rPr>
              <a:t>い。</a:t>
            </a:r>
            <a:r>
              <a:rPr lang="en-US" altLang="ja-JP" sz="2000" dirty="0" smtClean="0">
                <a:latin typeface="MS PGothic" panose="020B0600070205080204" pitchFamily="34" charset="-128"/>
                <a:ea typeface="MS PGothic" panose="020B0600070205080204" pitchFamily="34" charset="-128"/>
              </a:rPr>
              <a:t>)</a:t>
            </a:r>
            <a:endParaRPr lang="en-US" altLang="ja-JP" sz="2000" dirty="0">
              <a:latin typeface="MS PGothic" panose="020B0600070205080204" pitchFamily="34" charset="-128"/>
              <a:ea typeface="MS PGothic" panose="020B0600070205080204" pitchFamily="34" charset="-128"/>
            </a:endParaRPr>
          </a:p>
          <a:p>
            <a:pPr>
              <a:lnSpc>
                <a:spcPct val="150000"/>
              </a:lnSpc>
            </a:pPr>
            <a:r>
              <a:rPr lang="en-US" altLang="ja-JP" sz="2000" dirty="0">
                <a:latin typeface="MS PGothic" panose="020B0600070205080204" pitchFamily="34" charset="-128"/>
                <a:ea typeface="MS PGothic" panose="020B0600070205080204" pitchFamily="34" charset="-128"/>
              </a:rPr>
              <a:t>-</a:t>
            </a:r>
            <a:r>
              <a:rPr lang="ja-JP" altLang="en-US" sz="2000" dirty="0" smtClean="0">
                <a:latin typeface="MS PGothic" panose="020B0600070205080204" pitchFamily="34" charset="-128"/>
                <a:ea typeface="MS PGothic" panose="020B0600070205080204" pitchFamily="34" charset="-128"/>
              </a:rPr>
              <a:t>後</a:t>
            </a:r>
            <a:r>
              <a:rPr lang="ja-JP" altLang="en-US" sz="2000" dirty="0">
                <a:latin typeface="MS PGothic" panose="020B0600070205080204" pitchFamily="34" charset="-128"/>
                <a:ea typeface="MS PGothic" panose="020B0600070205080204" pitchFamily="34" charset="-128"/>
              </a:rPr>
              <a:t>見開始以降の様々な事後手続きの支援</a:t>
            </a:r>
          </a:p>
          <a:p>
            <a:pPr>
              <a:lnSpc>
                <a:spcPct val="150000"/>
              </a:lnSpc>
            </a:pPr>
            <a:r>
              <a:rPr lang="ja-JP" altLang="en-US" sz="2000" dirty="0" smtClean="0">
                <a:latin typeface="MS PGothic" panose="020B0600070205080204" pitchFamily="34" charset="-128"/>
                <a:ea typeface="MS PGothic" panose="020B0600070205080204" pitchFamily="34" charset="-128"/>
              </a:rPr>
              <a:t>　</a:t>
            </a:r>
            <a:r>
              <a:rPr lang="en-US" altLang="ja-JP" sz="2000" dirty="0" smtClean="0">
                <a:latin typeface="MS PGothic" panose="020B0600070205080204" pitchFamily="34" charset="-128"/>
                <a:ea typeface="MS PGothic" panose="020B0600070205080204" pitchFamily="34" charset="-128"/>
              </a:rPr>
              <a:t>(</a:t>
            </a:r>
            <a:r>
              <a:rPr lang="ja-JP" altLang="en-US" sz="2000" dirty="0">
                <a:latin typeface="MS PGothic" panose="020B0600070205080204" pitchFamily="34" charset="-128"/>
                <a:ea typeface="MS PGothic" panose="020B0600070205080204" pitchFamily="34" charset="-128"/>
              </a:rPr>
              <a:t>代理権の範囲変更請求、後見人・後見人監督の変更請求など</a:t>
            </a:r>
            <a:r>
              <a:rPr lang="en-US" altLang="ja-JP" sz="2000" dirty="0">
                <a:latin typeface="MS PGothic" panose="020B0600070205080204" pitchFamily="34" charset="-128"/>
                <a:ea typeface="MS PGothic" panose="020B0600070205080204" pitchFamily="34" charset="-128"/>
              </a:rPr>
              <a:t>)</a:t>
            </a:r>
          </a:p>
          <a:p>
            <a:pPr>
              <a:lnSpc>
                <a:spcPct val="150000"/>
              </a:lnSpc>
            </a:pPr>
            <a:r>
              <a:rPr lang="en-US" altLang="ja-JP" sz="2000" dirty="0">
                <a:latin typeface="MS PGothic" panose="020B0600070205080204" pitchFamily="34" charset="-128"/>
                <a:ea typeface="MS PGothic" panose="020B0600070205080204" pitchFamily="34" charset="-128"/>
              </a:rPr>
              <a:t>-</a:t>
            </a:r>
            <a:r>
              <a:rPr lang="ja-JP" altLang="en-US" sz="2000" dirty="0" smtClean="0">
                <a:latin typeface="MS PGothic" panose="020B0600070205080204" pitchFamily="34" charset="-128"/>
                <a:ea typeface="MS PGothic" panose="020B0600070205080204" pitchFamily="34" charset="-128"/>
              </a:rPr>
              <a:t>後</a:t>
            </a:r>
            <a:r>
              <a:rPr lang="ja-JP" altLang="en-US" sz="2000" dirty="0">
                <a:latin typeface="MS PGothic" panose="020B0600070205080204" pitchFamily="34" charset="-128"/>
                <a:ea typeface="MS PGothic" panose="020B0600070205080204" pitchFamily="34" charset="-128"/>
              </a:rPr>
              <a:t>見人活動関連の各種相談・懇談会・事例会議・モニタリン</a:t>
            </a:r>
            <a:r>
              <a:rPr lang="ja-JP" altLang="en-US" sz="2000" dirty="0" smtClean="0">
                <a:latin typeface="MS PGothic" panose="020B0600070205080204" pitchFamily="34" charset="-128"/>
                <a:ea typeface="MS PGothic" panose="020B0600070205080204" pitchFamily="34" charset="-128"/>
              </a:rPr>
              <a:t>グの実施</a:t>
            </a:r>
            <a:endParaRPr lang="en-US" altLang="ja-JP" sz="2000" dirty="0" smtClean="0">
              <a:latin typeface="MS PGothic" panose="020B0600070205080204" pitchFamily="34" charset="-128"/>
              <a:ea typeface="MS PGothic" panose="020B0600070205080204" pitchFamily="34" charset="-128"/>
            </a:endParaRPr>
          </a:p>
          <a:p>
            <a:pPr>
              <a:lnSpc>
                <a:spcPct val="150000"/>
              </a:lnSpc>
            </a:pPr>
            <a:r>
              <a:rPr lang="en-US" altLang="ja-JP" sz="2000" dirty="0">
                <a:latin typeface="MS PGothic" panose="020B0600070205080204" pitchFamily="34" charset="-128"/>
                <a:ea typeface="MS PGothic" panose="020B0600070205080204" pitchFamily="34" charset="-128"/>
              </a:rPr>
              <a:t>-</a:t>
            </a:r>
            <a:r>
              <a:rPr lang="ja-JP" altLang="en-US" sz="2000" dirty="0" smtClean="0">
                <a:latin typeface="MS PGothic" panose="020B0600070205080204" pitchFamily="34" charset="-128"/>
                <a:ea typeface="MS PGothic" panose="020B0600070205080204" pitchFamily="34" charset="-128"/>
              </a:rPr>
              <a:t>地</a:t>
            </a:r>
            <a:r>
              <a:rPr lang="ja-JP" altLang="en-US" sz="2000" dirty="0">
                <a:latin typeface="MS PGothic" panose="020B0600070205080204" pitchFamily="34" charset="-128"/>
                <a:ea typeface="MS PGothic" panose="020B0600070205080204" pitchFamily="34" charset="-128"/>
              </a:rPr>
              <a:t>方自治体が後見監督人に選任され、後見人から</a:t>
            </a:r>
            <a:r>
              <a:rPr lang="ja-JP" altLang="en-US" sz="2000" dirty="0" smtClean="0">
                <a:latin typeface="MS PGothic" panose="020B0600070205080204" pitchFamily="34" charset="-128"/>
                <a:ea typeface="MS PGothic" panose="020B0600070205080204" pitchFamily="34" charset="-128"/>
              </a:rPr>
              <a:t>月に</a:t>
            </a:r>
            <a:r>
              <a:rPr lang="en-US" altLang="ja-JP" sz="2000" dirty="0" smtClean="0">
                <a:latin typeface="MS PGothic" panose="020B0600070205080204" pitchFamily="34" charset="-128"/>
                <a:ea typeface="MS PGothic" panose="020B0600070205080204" pitchFamily="34" charset="-128"/>
              </a:rPr>
              <a:t>1</a:t>
            </a:r>
            <a:r>
              <a:rPr lang="ja-JP" altLang="en-US" sz="2000" dirty="0" smtClean="0">
                <a:latin typeface="MS PGothic" panose="020B0600070205080204" pitchFamily="34" charset="-128"/>
                <a:ea typeface="MS PGothic" panose="020B0600070205080204" pitchFamily="34" charset="-128"/>
              </a:rPr>
              <a:t>回定</a:t>
            </a:r>
            <a:r>
              <a:rPr lang="ja-JP" altLang="en-US" sz="2000" dirty="0">
                <a:latin typeface="MS PGothic" panose="020B0600070205080204" pitchFamily="34" charset="-128"/>
                <a:ea typeface="MS PGothic" panose="020B0600070205080204" pitchFamily="34" charset="-128"/>
              </a:rPr>
              <a:t>期報告</a:t>
            </a:r>
            <a:r>
              <a:rPr lang="ja-JP" altLang="en-US" sz="2000" dirty="0" smtClean="0">
                <a:latin typeface="MS PGothic" panose="020B0600070205080204" pitchFamily="34" charset="-128"/>
                <a:ea typeface="MS PGothic" panose="020B0600070205080204" pitchFamily="34" charset="-128"/>
              </a:rPr>
              <a:t>書を提出してもらう。</a:t>
            </a:r>
            <a:endParaRPr lang="ja-JP" altLang="en-US" sz="2000" dirty="0">
              <a:latin typeface="MS PGothic" panose="020B0600070205080204" pitchFamily="34" charset="-128"/>
              <a:ea typeface="MS PGothic" panose="020B0600070205080204" pitchFamily="34" charset="-128"/>
            </a:endParaRPr>
          </a:p>
          <a:p>
            <a:pPr>
              <a:lnSpc>
                <a:spcPct val="150000"/>
              </a:lnSpc>
            </a:pPr>
            <a:r>
              <a:rPr lang="ja-JP" altLang="en-US" sz="2000" dirty="0" smtClean="0">
                <a:latin typeface="MS PGothic" panose="020B0600070205080204" pitchFamily="34" charset="-128"/>
                <a:ea typeface="MS PGothic" panose="020B0600070205080204" pitchFamily="34" charset="-128"/>
              </a:rPr>
              <a:t>　（親</a:t>
            </a:r>
            <a:r>
              <a:rPr lang="ja-JP" altLang="en-US" sz="2000" dirty="0">
                <a:latin typeface="MS PGothic" panose="020B0600070205080204" pitchFamily="34" charset="-128"/>
                <a:ea typeface="MS PGothic" panose="020B0600070205080204" pitchFamily="34" charset="-128"/>
              </a:rPr>
              <a:t>な</a:t>
            </a:r>
            <a:r>
              <a:rPr lang="ja-JP" altLang="en-US" sz="2000" dirty="0" smtClean="0">
                <a:latin typeface="MS PGothic" panose="020B0600070205080204" pitchFamily="34" charset="-128"/>
                <a:ea typeface="MS PGothic" panose="020B0600070205080204" pitchFamily="34" charset="-128"/>
              </a:rPr>
              <a:t>どの家</a:t>
            </a:r>
            <a:r>
              <a:rPr lang="ja-JP" altLang="en-US" sz="2000" dirty="0">
                <a:latin typeface="MS PGothic" panose="020B0600070205080204" pitchFamily="34" charset="-128"/>
                <a:ea typeface="MS PGothic" panose="020B0600070205080204" pitchFamily="34" charset="-128"/>
              </a:rPr>
              <a:t>族が後見人になる場合に</a:t>
            </a:r>
            <a:r>
              <a:rPr lang="ja-JP" altLang="en-US" sz="2000" dirty="0" smtClean="0">
                <a:latin typeface="MS PGothic" panose="020B0600070205080204" pitchFamily="34" charset="-128"/>
                <a:ea typeface="MS PGothic" panose="020B0600070205080204" pitchFamily="34" charset="-128"/>
              </a:rPr>
              <a:t>は、後</a:t>
            </a:r>
            <a:r>
              <a:rPr lang="ja-JP" altLang="en-US" sz="2000" dirty="0">
                <a:latin typeface="MS PGothic" panose="020B0600070205080204" pitchFamily="34" charset="-128"/>
                <a:ea typeface="MS PGothic" panose="020B0600070205080204" pitchFamily="34" charset="-128"/>
              </a:rPr>
              <a:t>見監督人選任請求をしな</a:t>
            </a:r>
            <a:r>
              <a:rPr lang="ja-JP" altLang="en-US" sz="2000" dirty="0" smtClean="0">
                <a:latin typeface="MS PGothic" panose="020B0600070205080204" pitchFamily="34" charset="-128"/>
                <a:ea typeface="MS PGothic" panose="020B0600070205080204" pitchFamily="34" charset="-128"/>
              </a:rPr>
              <a:t>い。）</a:t>
            </a:r>
            <a:endParaRPr lang="en-US" altLang="ko-KR" sz="2000" dirty="0" smtClean="0">
              <a:latin typeface="MS PGothic" panose="020B0600070205080204" pitchFamily="34" charset="-128"/>
              <a:ea typeface="MS PGothic" panose="020B0600070205080204" pitchFamily="34" charset="-128"/>
            </a:endParaRPr>
          </a:p>
        </p:txBody>
      </p:sp>
      <p:sp>
        <p:nvSpPr>
          <p:cNvPr id="3" name="TextBox 12"/>
          <p:cNvSpPr txBox="1">
            <a:spLocks noChangeArrowheads="1"/>
          </p:cNvSpPr>
          <p:nvPr/>
        </p:nvSpPr>
        <p:spPr bwMode="auto">
          <a:xfrm>
            <a:off x="0" y="346800"/>
            <a:ext cx="7448550" cy="710552"/>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r>
              <a:rPr lang="ja-JP" altLang="en-US" sz="3200" dirty="0">
                <a:solidFill>
                  <a:schemeClr val="bg1"/>
                </a:solidFill>
                <a:latin typeface="MS Gothic" panose="020B0609070205080204" pitchFamily="49" charset="-128"/>
                <a:ea typeface="MS Gothic" panose="020B0609070205080204" pitchFamily="49" charset="-128"/>
              </a:rPr>
              <a:t> </a:t>
            </a:r>
            <a:r>
              <a:rPr lang="zh-TW" altLang="en-US" sz="3200" dirty="0">
                <a:solidFill>
                  <a:schemeClr val="bg1"/>
                </a:solidFill>
                <a:latin typeface="MS Gothic" panose="020B0609070205080204" pitchFamily="49" charset="-128"/>
                <a:ea typeface="MS Gothic" panose="020B0609070205080204" pitchFamily="49" charset="-128"/>
              </a:rPr>
              <a:t>公共後見支援事業</a:t>
            </a:r>
            <a:r>
              <a:rPr lang="ja-JP" altLang="en-US" sz="3200" dirty="0">
                <a:solidFill>
                  <a:schemeClr val="bg1"/>
                </a:solidFill>
                <a:latin typeface="MS Gothic" panose="020B0609070205080204" pitchFamily="49" charset="-128"/>
                <a:ea typeface="MS Gothic" panose="020B0609070205080204" pitchFamily="49" charset="-128"/>
              </a:rPr>
              <a:t>＿支援内容</a:t>
            </a:r>
            <a:endParaRPr lang="en-US" altLang="zh-TW" sz="3200" dirty="0">
              <a:solidFill>
                <a:schemeClr val="bg1"/>
              </a:solidFill>
              <a:latin typeface="MS Gothic" panose="020B0609070205080204" pitchFamily="49" charset="-128"/>
              <a:ea typeface="MS Gothic" panose="020B0609070205080204" pitchFamily="49" charset="-128"/>
            </a:endParaRPr>
          </a:p>
        </p:txBody>
      </p:sp>
      <p:cxnSp>
        <p:nvCxnSpPr>
          <p:cNvPr id="5" name="직선 연결선 4"/>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6960" y="1294939"/>
            <a:ext cx="8510339" cy="5032147"/>
          </a:xfrm>
          <a:prstGeom prst="rect">
            <a:avLst/>
          </a:prstGeom>
          <a:noFill/>
        </p:spPr>
        <p:txBody>
          <a:bodyPr wrap="square" rtlCol="0">
            <a:spAutoFit/>
          </a:bodyPr>
          <a:lstStyle/>
          <a:p>
            <a:pPr>
              <a:lnSpc>
                <a:spcPct val="150000"/>
              </a:lnSpc>
            </a:pPr>
            <a:r>
              <a:rPr lang="ja-JP" altLang="en-US" sz="2500" b="1" dirty="0" smtClean="0">
                <a:latin typeface="MS PGothic" panose="020B0600070205080204" pitchFamily="34" charset="-128"/>
                <a:ea typeface="MS PGothic" panose="020B0600070205080204" pitchFamily="34" charset="-128"/>
              </a:rPr>
              <a:t>ア．公</a:t>
            </a:r>
            <a:r>
              <a:rPr lang="ja-JP" altLang="en-US" sz="2500" b="1" dirty="0">
                <a:latin typeface="MS PGothic" panose="020B0600070205080204" pitchFamily="34" charset="-128"/>
                <a:ea typeface="MS PGothic" panose="020B0600070205080204" pitchFamily="34" charset="-128"/>
              </a:rPr>
              <a:t>共後見支援事業</a:t>
            </a:r>
            <a:r>
              <a:rPr lang="ja-JP" altLang="en-US" sz="2500" b="1" dirty="0" smtClean="0">
                <a:latin typeface="MS PGothic" panose="020B0600070205080204" pitchFamily="34" charset="-128"/>
                <a:ea typeface="MS PGothic" panose="020B0600070205080204" pitchFamily="34" charset="-128"/>
              </a:rPr>
              <a:t>の</a:t>
            </a:r>
            <a:r>
              <a:rPr lang="ja-JP" altLang="en-US" sz="2500" b="1" dirty="0">
                <a:latin typeface="MS PGothic" panose="020B0600070205080204" pitchFamily="34" charset="-128"/>
                <a:ea typeface="MS PGothic" panose="020B0600070205080204" pitchFamily="34" charset="-128"/>
              </a:rPr>
              <a:t>実施</a:t>
            </a:r>
            <a:r>
              <a:rPr lang="ja-JP" altLang="en-US" sz="2500" b="1" dirty="0" smtClean="0">
                <a:latin typeface="MS PGothic" panose="020B0600070205080204" pitchFamily="34" charset="-128"/>
                <a:ea typeface="MS PGothic" panose="020B0600070205080204" pitchFamily="34" charset="-128"/>
              </a:rPr>
              <a:t>機</a:t>
            </a:r>
            <a:r>
              <a:rPr lang="ja-JP" altLang="en-US" sz="2500" b="1" dirty="0">
                <a:latin typeface="MS PGothic" panose="020B0600070205080204" pitchFamily="34" charset="-128"/>
                <a:ea typeface="MS PGothic" panose="020B0600070205080204" pitchFamily="34" charset="-128"/>
              </a:rPr>
              <a:t>関</a:t>
            </a:r>
          </a:p>
          <a:p>
            <a:pPr>
              <a:lnSpc>
                <a:spcPct val="150000"/>
              </a:lnSpc>
            </a:pPr>
            <a:r>
              <a:rPr lang="ja-JP" altLang="en-US" sz="2000" dirty="0">
                <a:latin typeface="MS PGothic" panose="020B0600070205080204" pitchFamily="34" charset="-128"/>
                <a:ea typeface="MS PGothic" panose="020B0600070205080204" pitchFamily="34" charset="-128"/>
              </a:rPr>
              <a:t>現在、地方自治体、後見人教育機関、発達障害者支援センターが相互協力して、公共後見支援事業</a:t>
            </a:r>
            <a:r>
              <a:rPr lang="ja-JP" altLang="en-US" sz="2000" dirty="0" smtClean="0">
                <a:latin typeface="MS PGothic" panose="020B0600070205080204" pitchFamily="34" charset="-128"/>
                <a:ea typeface="MS PGothic" panose="020B0600070205080204" pitchFamily="34" charset="-128"/>
              </a:rPr>
              <a:t>を行っている。</a:t>
            </a:r>
            <a:endParaRPr lang="en-US" altLang="ja-JP" sz="2000" dirty="0" smtClean="0">
              <a:latin typeface="MS PGothic" panose="020B0600070205080204" pitchFamily="34" charset="-128"/>
              <a:ea typeface="MS PGothic" panose="020B0600070205080204" pitchFamily="34" charset="-128"/>
            </a:endParaRPr>
          </a:p>
          <a:p>
            <a:pPr>
              <a:lnSpc>
                <a:spcPct val="150000"/>
              </a:lnSpc>
            </a:pPr>
            <a:endParaRPr lang="en-US" altLang="ko-KR" sz="2000" dirty="0">
              <a:latin typeface="MS PGothic" panose="020B0600070205080204" pitchFamily="34" charset="-128"/>
              <a:ea typeface="MS PGothic" panose="020B0600070205080204" pitchFamily="34" charset="-128"/>
            </a:endParaRPr>
          </a:p>
          <a:p>
            <a:pPr>
              <a:lnSpc>
                <a:spcPct val="150000"/>
              </a:lnSpc>
            </a:pPr>
            <a:r>
              <a:rPr lang="ja-JP" altLang="en-US" sz="2500" b="1" dirty="0" smtClean="0">
                <a:latin typeface="MS PGothic" panose="020B0600070205080204" pitchFamily="34" charset="-128"/>
                <a:ea typeface="MS PGothic" panose="020B0600070205080204" pitchFamily="34" charset="-128"/>
              </a:rPr>
              <a:t>イ．事業</a:t>
            </a:r>
            <a:r>
              <a:rPr lang="ja-JP" altLang="en-US" sz="2500" b="1" dirty="0">
                <a:latin typeface="MS PGothic" panose="020B0600070205080204" pitchFamily="34" charset="-128"/>
                <a:ea typeface="MS PGothic" panose="020B0600070205080204" pitchFamily="34" charset="-128"/>
              </a:rPr>
              <a:t>実施</a:t>
            </a:r>
            <a:r>
              <a:rPr lang="ja-JP" altLang="en-US" sz="2500" b="1" dirty="0" smtClean="0">
                <a:latin typeface="MS PGothic" panose="020B0600070205080204" pitchFamily="34" charset="-128"/>
                <a:ea typeface="MS PGothic" panose="020B0600070205080204" pitchFamily="34" charset="-128"/>
              </a:rPr>
              <a:t>機</a:t>
            </a:r>
            <a:r>
              <a:rPr lang="ja-JP" altLang="en-US" sz="2500" b="1" dirty="0">
                <a:latin typeface="MS PGothic" panose="020B0600070205080204" pitchFamily="34" charset="-128"/>
                <a:ea typeface="MS PGothic" panose="020B0600070205080204" pitchFamily="34" charset="-128"/>
              </a:rPr>
              <a:t>関別の主要業務</a:t>
            </a:r>
          </a:p>
          <a:p>
            <a:pPr>
              <a:lnSpc>
                <a:spcPct val="150000"/>
              </a:lnSpc>
            </a:pPr>
            <a:r>
              <a:rPr lang="en-US" altLang="ja-JP" sz="2400" b="1" u="sng" dirty="0" smtClean="0">
                <a:latin typeface="MS PGothic" panose="020B0600070205080204" pitchFamily="34" charset="-128"/>
                <a:ea typeface="MS PGothic" panose="020B0600070205080204" pitchFamily="34" charset="-128"/>
              </a:rPr>
              <a:t>1</a:t>
            </a:r>
            <a:r>
              <a:rPr lang="ja-JP" altLang="en-US" sz="2400" b="1" u="sng" dirty="0" smtClean="0">
                <a:latin typeface="MS PGothic" panose="020B0600070205080204" pitchFamily="34" charset="-128"/>
                <a:ea typeface="MS PGothic" panose="020B0600070205080204" pitchFamily="34" charset="-128"/>
              </a:rPr>
              <a:t>）地</a:t>
            </a:r>
            <a:r>
              <a:rPr lang="ja-JP" altLang="en-US" sz="2400" b="1" u="sng" dirty="0">
                <a:latin typeface="MS PGothic" panose="020B0600070205080204" pitchFamily="34" charset="-128"/>
                <a:ea typeface="MS PGothic" panose="020B0600070205080204" pitchFamily="34" charset="-128"/>
              </a:rPr>
              <a:t>方自治体</a:t>
            </a:r>
          </a:p>
          <a:p>
            <a:pPr>
              <a:lnSpc>
                <a:spcPct val="150000"/>
              </a:lnSpc>
            </a:pPr>
            <a:r>
              <a:rPr lang="ja-JP" altLang="en-US" sz="2000" dirty="0">
                <a:latin typeface="MS PGothic" panose="020B0600070205080204" pitchFamily="34" charset="-128"/>
                <a:ea typeface="MS PGothic" panose="020B0600070205080204" pitchFamily="34" charset="-128"/>
              </a:rPr>
              <a:t>後見が必要な発達障害者の発掘、請求人とし</a:t>
            </a:r>
            <a:r>
              <a:rPr lang="ja-JP" altLang="en-US" sz="2000" dirty="0" smtClean="0">
                <a:latin typeface="MS PGothic" panose="020B0600070205080204" pitchFamily="34" charset="-128"/>
                <a:ea typeface="MS PGothic" panose="020B0600070205080204" pitchFamily="34" charset="-128"/>
              </a:rPr>
              <a:t>ての後</a:t>
            </a:r>
            <a:r>
              <a:rPr lang="ja-JP" altLang="en-US" sz="2000" dirty="0">
                <a:latin typeface="MS PGothic" panose="020B0600070205080204" pitchFamily="34" charset="-128"/>
                <a:ea typeface="MS PGothic" panose="020B0600070205080204" pitchFamily="34" charset="-128"/>
              </a:rPr>
              <a:t>見審判請求、後見監督人とし</a:t>
            </a:r>
            <a:r>
              <a:rPr lang="ja-JP" altLang="en-US" sz="2000" dirty="0" smtClean="0">
                <a:latin typeface="MS PGothic" panose="020B0600070205080204" pitchFamily="34" charset="-128"/>
                <a:ea typeface="MS PGothic" panose="020B0600070205080204" pitchFamily="34" charset="-128"/>
              </a:rPr>
              <a:t>ての後</a:t>
            </a:r>
            <a:r>
              <a:rPr lang="ja-JP" altLang="en-US" sz="2000" dirty="0">
                <a:latin typeface="MS PGothic" panose="020B0600070205080204" pitchFamily="34" charset="-128"/>
                <a:ea typeface="MS PGothic" panose="020B0600070205080204" pitchFamily="34" charset="-128"/>
              </a:rPr>
              <a:t>見人活動の管理・監督総括</a:t>
            </a:r>
          </a:p>
          <a:p>
            <a:pPr>
              <a:lnSpc>
                <a:spcPct val="150000"/>
              </a:lnSpc>
            </a:pPr>
            <a:r>
              <a:rPr lang="ja-JP" altLang="en-US" sz="2000" dirty="0" smtClean="0">
                <a:latin typeface="MS PGothic" panose="020B0600070205080204" pitchFamily="34" charset="-128"/>
                <a:ea typeface="MS PGothic" panose="020B0600070205080204" pitchFamily="34" charset="-128"/>
              </a:rPr>
              <a:t>*　地</a:t>
            </a:r>
            <a:r>
              <a:rPr lang="ja-JP" altLang="en-US" sz="2000" dirty="0">
                <a:latin typeface="MS PGothic" panose="020B0600070205080204" pitchFamily="34" charset="-128"/>
                <a:ea typeface="MS PGothic" panose="020B0600070205080204" pitchFamily="34" charset="-128"/>
              </a:rPr>
              <a:t>方自治体は、請求人および後見監督人としての役割</a:t>
            </a:r>
            <a:r>
              <a:rPr lang="ja-JP" altLang="en-US" sz="2000" dirty="0" smtClean="0">
                <a:latin typeface="MS PGothic" panose="020B0600070205080204" pitchFamily="34" charset="-128"/>
                <a:ea typeface="MS PGothic" panose="020B0600070205080204" pitchFamily="34" charset="-128"/>
              </a:rPr>
              <a:t>を果たすため、</a:t>
            </a:r>
            <a:r>
              <a:rPr lang="ja-JP" altLang="en-US" sz="2000" dirty="0">
                <a:latin typeface="MS PGothic" panose="020B0600070205080204" pitchFamily="34" charset="-128"/>
                <a:ea typeface="MS PGothic" panose="020B0600070205080204" pitchFamily="34" charset="-128"/>
              </a:rPr>
              <a:t>公共後見支援事業</a:t>
            </a:r>
            <a:r>
              <a:rPr lang="ja-JP" altLang="en-US" sz="2000" dirty="0" smtClean="0">
                <a:latin typeface="MS PGothic" panose="020B0600070205080204" pitchFamily="34" charset="-128"/>
                <a:ea typeface="MS PGothic" panose="020B0600070205080204" pitchFamily="34" charset="-128"/>
              </a:rPr>
              <a:t>を</a:t>
            </a:r>
            <a:r>
              <a:rPr lang="ja-JP" altLang="en-US" sz="2000" dirty="0">
                <a:latin typeface="MS PGothic" panose="020B0600070205080204" pitchFamily="34" charset="-128"/>
                <a:ea typeface="MS PGothic" panose="020B0600070205080204" pitchFamily="34" charset="-128"/>
              </a:rPr>
              <a:t>行</a:t>
            </a:r>
            <a:r>
              <a:rPr lang="ja-JP" altLang="en-US" sz="2000" dirty="0" smtClean="0">
                <a:latin typeface="MS PGothic" panose="020B0600070205080204" pitchFamily="34" charset="-128"/>
                <a:ea typeface="MS PGothic" panose="020B0600070205080204" pitchFamily="34" charset="-128"/>
              </a:rPr>
              <a:t>うため</a:t>
            </a:r>
            <a:r>
              <a:rPr lang="ja-JP" altLang="en-US" sz="2000" dirty="0">
                <a:latin typeface="MS PGothic" panose="020B0600070205080204" pitchFamily="34" charset="-128"/>
                <a:ea typeface="MS PGothic" panose="020B0600070205080204" pitchFamily="34" charset="-128"/>
              </a:rPr>
              <a:t>に</a:t>
            </a:r>
            <a:r>
              <a:rPr lang="ja-JP" altLang="en-US" sz="2000" dirty="0" smtClean="0">
                <a:latin typeface="MS PGothic" panose="020B0600070205080204" pitchFamily="34" charset="-128"/>
                <a:ea typeface="MS PGothic" panose="020B0600070205080204" pitchFamily="34" charset="-128"/>
              </a:rPr>
              <a:t>は、地</a:t>
            </a:r>
            <a:r>
              <a:rPr lang="ja-JP" altLang="en-US" sz="2000" dirty="0">
                <a:latin typeface="MS PGothic" panose="020B0600070205080204" pitchFamily="34" charset="-128"/>
                <a:ea typeface="MS PGothic" panose="020B0600070205080204" pitchFamily="34" charset="-128"/>
              </a:rPr>
              <a:t>方自治体の公務員の協力が不可欠であ</a:t>
            </a:r>
            <a:r>
              <a:rPr lang="ja-JP" altLang="en-US" sz="2000" dirty="0" smtClean="0">
                <a:latin typeface="MS PGothic" panose="020B0600070205080204" pitchFamily="34" charset="-128"/>
                <a:ea typeface="MS PGothic" panose="020B0600070205080204" pitchFamily="34" charset="-128"/>
              </a:rPr>
              <a:t>る。</a:t>
            </a:r>
            <a:endParaRPr lang="ko-KR" altLang="en-US" dirty="0">
              <a:latin typeface="+mn-ea"/>
            </a:endParaRPr>
          </a:p>
        </p:txBody>
      </p:sp>
      <p:sp>
        <p:nvSpPr>
          <p:cNvPr id="3" name="TextBox 12"/>
          <p:cNvSpPr txBox="1">
            <a:spLocks noChangeArrowheads="1"/>
          </p:cNvSpPr>
          <p:nvPr/>
        </p:nvSpPr>
        <p:spPr bwMode="auto">
          <a:xfrm>
            <a:off x="-1" y="346800"/>
            <a:ext cx="8390467" cy="710552"/>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r>
              <a:rPr lang="ja-JP" altLang="en-US" sz="3200" dirty="0">
                <a:solidFill>
                  <a:schemeClr val="bg1"/>
                </a:solidFill>
                <a:latin typeface="MS Gothic" panose="020B0609070205080204" pitchFamily="49" charset="-128"/>
                <a:ea typeface="MS Gothic" panose="020B0609070205080204" pitchFamily="49" charset="-128"/>
              </a:rPr>
              <a:t> </a:t>
            </a:r>
            <a:r>
              <a:rPr lang="zh-TW" altLang="en-US" sz="3200" dirty="0">
                <a:solidFill>
                  <a:schemeClr val="bg1"/>
                </a:solidFill>
                <a:latin typeface="MS Gothic" panose="020B0609070205080204" pitchFamily="49" charset="-128"/>
                <a:ea typeface="MS Gothic" panose="020B0609070205080204" pitchFamily="49" charset="-128"/>
              </a:rPr>
              <a:t>公共後見支援事業</a:t>
            </a:r>
            <a:r>
              <a:rPr lang="ja-JP" altLang="en-US" sz="3200" dirty="0" smtClean="0">
                <a:solidFill>
                  <a:schemeClr val="bg1"/>
                </a:solidFill>
                <a:latin typeface="MS Gothic" panose="020B0609070205080204" pitchFamily="49" charset="-128"/>
                <a:ea typeface="MS Gothic" panose="020B0609070205080204" pitchFamily="49" charset="-128"/>
              </a:rPr>
              <a:t>＿</a:t>
            </a:r>
            <a:r>
              <a:rPr lang="ja-JP" altLang="en-US" sz="3200" dirty="0">
                <a:solidFill>
                  <a:schemeClr val="bg1"/>
                </a:solidFill>
                <a:latin typeface="MS Gothic" panose="020B0609070205080204" pitchFamily="49" charset="-128"/>
                <a:ea typeface="MS Gothic" panose="020B0609070205080204" pitchFamily="49" charset="-128"/>
              </a:rPr>
              <a:t>実施</a:t>
            </a:r>
            <a:r>
              <a:rPr lang="ja-JP" altLang="en-US" sz="3200" dirty="0" smtClean="0">
                <a:solidFill>
                  <a:schemeClr val="bg1"/>
                </a:solidFill>
                <a:latin typeface="MS Gothic" panose="020B0609070205080204" pitchFamily="49" charset="-128"/>
                <a:ea typeface="MS Gothic" panose="020B0609070205080204" pitchFamily="49" charset="-128"/>
              </a:rPr>
              <a:t>機</a:t>
            </a:r>
            <a:r>
              <a:rPr lang="ja-JP" altLang="en-US" sz="3200" dirty="0">
                <a:solidFill>
                  <a:schemeClr val="bg1"/>
                </a:solidFill>
                <a:latin typeface="MS Gothic" panose="020B0609070205080204" pitchFamily="49" charset="-128"/>
                <a:ea typeface="MS Gothic" panose="020B0609070205080204" pitchFamily="49" charset="-128"/>
              </a:rPr>
              <a:t>関別の主要業</a:t>
            </a:r>
            <a:r>
              <a:rPr lang="ja-JP" altLang="en-US" sz="3200" dirty="0" smtClean="0">
                <a:solidFill>
                  <a:schemeClr val="bg1"/>
                </a:solidFill>
                <a:latin typeface="MS Gothic" panose="020B0609070205080204" pitchFamily="49" charset="-128"/>
                <a:ea typeface="MS Gothic" panose="020B0609070205080204" pitchFamily="49" charset="-128"/>
              </a:rPr>
              <a:t>務</a:t>
            </a:r>
            <a:endParaRPr lang="en-US" altLang="zh-TW" sz="3200" dirty="0">
              <a:solidFill>
                <a:schemeClr val="bg1"/>
              </a:solidFill>
              <a:latin typeface="MS Gothic" panose="020B0609070205080204" pitchFamily="49" charset="-128"/>
              <a:ea typeface="MS Gothic" panose="020B0609070205080204" pitchFamily="49" charset="-128"/>
            </a:endParaRPr>
          </a:p>
        </p:txBody>
      </p:sp>
      <p:cxnSp>
        <p:nvCxnSpPr>
          <p:cNvPr id="5" name="직선 연결선 4"/>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0" y="2333625"/>
            <a:ext cx="9144000" cy="1097736"/>
          </a:xfrm>
          <a:prstGeom prst="rect">
            <a:avLst/>
          </a:prstGeom>
          <a:no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342900" indent="-342900" algn="ctr"/>
            <a:endParaRPr lang="en-US" altLang="ko-KR" sz="3200" b="1" dirty="0" smtClean="0">
              <a:solidFill>
                <a:schemeClr val="bg1"/>
              </a:solidFill>
              <a:latin typeface="MS Gothic" panose="020B0609070205080204" pitchFamily="49" charset="-128"/>
              <a:ea typeface="MS Gothic" panose="020B0609070205080204" pitchFamily="49" charset="-128"/>
            </a:endParaRPr>
          </a:p>
          <a:p>
            <a:pPr marL="342900" indent="-342900" algn="r">
              <a:lnSpc>
                <a:spcPts val="4000"/>
              </a:lnSpc>
            </a:pPr>
            <a:r>
              <a:rPr lang="en-US" altLang="ko-KR" sz="3200" dirty="0" smtClean="0">
                <a:solidFill>
                  <a:schemeClr val="accent6">
                    <a:lumMod val="75000"/>
                  </a:schemeClr>
                </a:solidFill>
                <a:latin typeface="MS Gothic" panose="020B0609070205080204" pitchFamily="49" charset="-128"/>
                <a:ea typeface="MS Gothic" panose="020B0609070205080204" pitchFamily="49" charset="-128"/>
              </a:rPr>
              <a:t>1. </a:t>
            </a:r>
            <a:r>
              <a:rPr lang="ja-JP" altLang="en-US" sz="3200" dirty="0" smtClean="0">
                <a:solidFill>
                  <a:schemeClr val="accent6">
                    <a:lumMod val="75000"/>
                  </a:schemeClr>
                </a:solidFill>
                <a:latin typeface="MS Gothic" panose="020B0609070205080204" pitchFamily="49" charset="-128"/>
                <a:ea typeface="MS Gothic" panose="020B0609070205080204" pitchFamily="49" charset="-128"/>
              </a:rPr>
              <a:t>韓国　発達障害者支援センター</a:t>
            </a:r>
            <a:endParaRPr lang="en-US" altLang="ko-KR" sz="3200" dirty="0" smtClean="0">
              <a:solidFill>
                <a:srgbClr val="F5AD4D"/>
              </a:solidFill>
              <a:latin typeface="MS Gothic" panose="020B0609070205080204" pitchFamily="49" charset="-128"/>
              <a:ea typeface="MS Gothic" panose="020B0609070205080204" pitchFamily="49" charset="-128"/>
            </a:endParaRPr>
          </a:p>
        </p:txBody>
      </p:sp>
      <p:cxnSp>
        <p:nvCxnSpPr>
          <p:cNvPr id="7" name="직선 연결선 6"/>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pic>
        <p:nvPicPr>
          <p:cNvPr id="10" name="그림 9" descr="캡처.JPG"/>
          <p:cNvPicPr>
            <a:picLocks noChangeAspect="1"/>
          </p:cNvPicPr>
          <p:nvPr/>
        </p:nvPicPr>
        <p:blipFill>
          <a:blip r:embed="rId2" cstate="print"/>
          <a:stretch>
            <a:fillRect/>
          </a:stretch>
        </p:blipFill>
        <p:spPr>
          <a:xfrm>
            <a:off x="6948213" y="0"/>
            <a:ext cx="2195787" cy="7143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5144" y="1333411"/>
            <a:ext cx="8543106" cy="4893647"/>
          </a:xfrm>
          <a:prstGeom prst="rect">
            <a:avLst/>
          </a:prstGeom>
          <a:noFill/>
        </p:spPr>
        <p:txBody>
          <a:bodyPr wrap="square" rtlCol="0">
            <a:spAutoFit/>
          </a:bodyPr>
          <a:lstStyle/>
          <a:p>
            <a:pPr>
              <a:lnSpc>
                <a:spcPct val="150000"/>
              </a:lnSpc>
            </a:pPr>
            <a:r>
              <a:rPr lang="en-US" altLang="ja-JP" sz="2400" b="1" u="sng" dirty="0" smtClean="0">
                <a:latin typeface="MS PGothic" panose="020B0600070205080204" pitchFamily="34" charset="-128"/>
                <a:ea typeface="MS PGothic" panose="020B0600070205080204" pitchFamily="34" charset="-128"/>
              </a:rPr>
              <a:t>2</a:t>
            </a:r>
            <a:r>
              <a:rPr lang="ja-JP" altLang="en-US" sz="2400" b="1" u="sng" dirty="0">
                <a:latin typeface="MS PGothic" panose="020B0600070205080204" pitchFamily="34" charset="-128"/>
                <a:ea typeface="MS PGothic" panose="020B0600070205080204" pitchFamily="34" charset="-128"/>
              </a:rPr>
              <a:t>）</a:t>
            </a:r>
            <a:r>
              <a:rPr lang="ja-JP" altLang="en-US" sz="2400" b="1" u="sng" dirty="0" smtClean="0">
                <a:latin typeface="MS PGothic" panose="020B0600070205080204" pitchFamily="34" charset="-128"/>
                <a:ea typeface="MS PGothic" panose="020B0600070205080204" pitchFamily="34" charset="-128"/>
              </a:rPr>
              <a:t>後</a:t>
            </a:r>
            <a:r>
              <a:rPr lang="ja-JP" altLang="en-US" sz="2400" b="1" u="sng" dirty="0">
                <a:latin typeface="MS PGothic" panose="020B0600070205080204" pitchFamily="34" charset="-128"/>
                <a:ea typeface="MS PGothic" panose="020B0600070205080204" pitchFamily="34" charset="-128"/>
              </a:rPr>
              <a:t>見人教育機関</a:t>
            </a:r>
          </a:p>
          <a:p>
            <a:pPr>
              <a:lnSpc>
                <a:spcPct val="150000"/>
              </a:lnSpc>
            </a:pPr>
            <a:r>
              <a:rPr lang="ja-JP" altLang="en-US" sz="2000" dirty="0">
                <a:latin typeface="MS PGothic" panose="020B0600070205080204" pitchFamily="34" charset="-128"/>
                <a:ea typeface="MS PGothic" panose="020B0600070205080204" pitchFamily="34" charset="-128"/>
              </a:rPr>
              <a:t>公</a:t>
            </a:r>
            <a:r>
              <a:rPr lang="ja-JP" altLang="en-US" sz="2000" dirty="0" smtClean="0">
                <a:latin typeface="MS PGothic" panose="020B0600070205080204" pitchFamily="34" charset="-128"/>
                <a:ea typeface="MS PGothic" panose="020B0600070205080204" pitchFamily="34" charset="-128"/>
              </a:rPr>
              <a:t>共後</a:t>
            </a:r>
            <a:r>
              <a:rPr lang="ja-JP" altLang="en-US" sz="2000" dirty="0">
                <a:latin typeface="MS PGothic" panose="020B0600070205080204" pitchFamily="34" charset="-128"/>
                <a:ea typeface="MS PGothic" panose="020B0600070205080204" pitchFamily="34" charset="-128"/>
              </a:rPr>
              <a:t>見</a:t>
            </a:r>
            <a:r>
              <a:rPr lang="ja-JP" altLang="en-US" sz="2000" dirty="0" smtClean="0">
                <a:latin typeface="MS PGothic" panose="020B0600070205080204" pitchFamily="34" charset="-128"/>
                <a:ea typeface="MS PGothic" panose="020B0600070205080204" pitchFamily="34" charset="-128"/>
              </a:rPr>
              <a:t>人の養</a:t>
            </a:r>
            <a:r>
              <a:rPr lang="ja-JP" altLang="en-US" sz="2000" dirty="0">
                <a:latin typeface="MS PGothic" panose="020B0600070205080204" pitchFamily="34" charset="-128"/>
                <a:ea typeface="MS PGothic" panose="020B0600070205080204" pitchFamily="34" charset="-128"/>
              </a:rPr>
              <a:t>成教育を通じ</a:t>
            </a:r>
            <a:r>
              <a:rPr lang="ja-JP" altLang="en-US" sz="2000" dirty="0" smtClean="0">
                <a:latin typeface="MS PGothic" panose="020B0600070205080204" pitchFamily="34" charset="-128"/>
                <a:ea typeface="MS PGothic" panose="020B0600070205080204" pitchFamily="34" charset="-128"/>
              </a:rPr>
              <a:t>て、後</a:t>
            </a:r>
            <a:r>
              <a:rPr lang="ja-JP" altLang="en-US" sz="2000" dirty="0">
                <a:latin typeface="MS PGothic" panose="020B0600070205080204" pitchFamily="34" charset="-128"/>
                <a:ea typeface="MS PGothic" panose="020B0600070205080204" pitchFamily="34" charset="-128"/>
              </a:rPr>
              <a:t>見人候補</a:t>
            </a:r>
            <a:r>
              <a:rPr lang="ja-JP" altLang="en-US" sz="2000" dirty="0" smtClean="0">
                <a:latin typeface="MS PGothic" panose="020B0600070205080204" pitchFamily="34" charset="-128"/>
                <a:ea typeface="MS PGothic" panose="020B0600070205080204" pitchFamily="34" charset="-128"/>
              </a:rPr>
              <a:t>者の養</a:t>
            </a:r>
            <a:r>
              <a:rPr lang="ja-JP" altLang="en-US" sz="2000" dirty="0">
                <a:latin typeface="MS PGothic" panose="020B0600070205080204" pitchFamily="34" charset="-128"/>
                <a:ea typeface="MS PGothic" panose="020B0600070205080204" pitchFamily="34" charset="-128"/>
              </a:rPr>
              <a:t>成、地方自治体に事件ごとに適合した後見人候補者リス</a:t>
            </a:r>
            <a:r>
              <a:rPr lang="ja-JP" altLang="en-US" sz="2000" dirty="0" smtClean="0">
                <a:latin typeface="MS PGothic" panose="020B0600070205080204" pitchFamily="34" charset="-128"/>
                <a:ea typeface="MS PGothic" panose="020B0600070205080204" pitchFamily="34" charset="-128"/>
              </a:rPr>
              <a:t>トを提</a:t>
            </a:r>
            <a:r>
              <a:rPr lang="ja-JP" altLang="en-US" sz="2000" dirty="0">
                <a:latin typeface="MS PGothic" panose="020B0600070205080204" pitchFamily="34" charset="-128"/>
                <a:ea typeface="MS PGothic" panose="020B0600070205080204" pitchFamily="34" charset="-128"/>
              </a:rPr>
              <a:t>供、後見人活動の管理・監</a:t>
            </a:r>
            <a:r>
              <a:rPr lang="ja-JP" altLang="en-US" sz="2000" dirty="0" smtClean="0">
                <a:latin typeface="MS PGothic" panose="020B0600070205080204" pitchFamily="34" charset="-128"/>
                <a:ea typeface="MS PGothic" panose="020B0600070205080204" pitchFamily="34" charset="-128"/>
              </a:rPr>
              <a:t>督の支</a:t>
            </a:r>
            <a:r>
              <a:rPr lang="ja-JP" altLang="en-US" sz="2000" dirty="0">
                <a:latin typeface="MS PGothic" panose="020B0600070205080204" pitchFamily="34" charset="-128"/>
                <a:ea typeface="MS PGothic" panose="020B0600070205080204" pitchFamily="34" charset="-128"/>
              </a:rPr>
              <a:t>援 </a:t>
            </a:r>
          </a:p>
          <a:p>
            <a:pPr>
              <a:lnSpc>
                <a:spcPct val="150000"/>
              </a:lnSpc>
            </a:pPr>
            <a:r>
              <a:rPr lang="ja-JP" altLang="en-US" sz="2000" dirty="0" smtClean="0">
                <a:latin typeface="MS PGothic" panose="020B0600070205080204" pitchFamily="34" charset="-128"/>
                <a:ea typeface="MS PGothic" panose="020B0600070205080204" pitchFamily="34" charset="-128"/>
              </a:rPr>
              <a:t>・後</a:t>
            </a:r>
            <a:r>
              <a:rPr lang="ja-JP" altLang="en-US" sz="2000" dirty="0">
                <a:latin typeface="MS PGothic" panose="020B0600070205080204" pitchFamily="34" charset="-128"/>
                <a:ea typeface="MS PGothic" panose="020B0600070205080204" pitchFamily="34" charset="-128"/>
              </a:rPr>
              <a:t>見</a:t>
            </a:r>
            <a:r>
              <a:rPr lang="ja-JP" altLang="en-US" sz="2000" dirty="0" smtClean="0">
                <a:latin typeface="MS PGothic" panose="020B0600070205080204" pitchFamily="34" charset="-128"/>
                <a:ea typeface="MS PGothic" panose="020B0600070205080204" pitchFamily="34" charset="-128"/>
              </a:rPr>
              <a:t>人の教</a:t>
            </a:r>
            <a:r>
              <a:rPr lang="ja-JP" altLang="en-US" sz="2000" dirty="0">
                <a:latin typeface="MS PGothic" panose="020B0600070205080204" pitchFamily="34" charset="-128"/>
                <a:ea typeface="MS PGothic" panose="020B0600070205080204" pitchFamily="34" charset="-128"/>
              </a:rPr>
              <a:t>育機</a:t>
            </a:r>
            <a:r>
              <a:rPr lang="ja-JP" altLang="en-US" sz="2000" dirty="0" smtClean="0">
                <a:latin typeface="MS PGothic" panose="020B0600070205080204" pitchFamily="34" charset="-128"/>
                <a:ea typeface="MS PGothic" panose="020B0600070205080204" pitchFamily="34" charset="-128"/>
              </a:rPr>
              <a:t>関：韓</a:t>
            </a:r>
            <a:r>
              <a:rPr lang="ja-JP" altLang="en-US" sz="2000" dirty="0">
                <a:latin typeface="MS PGothic" panose="020B0600070205080204" pitchFamily="34" charset="-128"/>
                <a:ea typeface="MS PGothic" panose="020B0600070205080204" pitchFamily="34" charset="-128"/>
              </a:rPr>
              <a:t>国知的発達障害者福祉協会・障害友権益問題研究所、韓国障</a:t>
            </a:r>
            <a:r>
              <a:rPr lang="ja-JP" altLang="en-US" sz="2000" dirty="0" smtClean="0">
                <a:latin typeface="MS PGothic" panose="020B0600070205080204" pitchFamily="34" charset="-128"/>
                <a:ea typeface="MS PGothic" panose="020B0600070205080204" pitchFamily="34" charset="-128"/>
              </a:rPr>
              <a:t>害者父</a:t>
            </a:r>
            <a:r>
              <a:rPr lang="ja-JP" altLang="en-US" sz="2000" dirty="0">
                <a:latin typeface="MS PGothic" panose="020B0600070205080204" pitchFamily="34" charset="-128"/>
                <a:ea typeface="MS PGothic" panose="020B0600070205080204" pitchFamily="34" charset="-128"/>
              </a:rPr>
              <a:t>母会・韓国自</a:t>
            </a:r>
            <a:r>
              <a:rPr lang="ja-JP" altLang="en-US" sz="2000" dirty="0" smtClean="0">
                <a:latin typeface="MS PGothic" panose="020B0600070205080204" pitchFamily="34" charset="-128"/>
                <a:ea typeface="MS PGothic" panose="020B0600070205080204" pitchFamily="34" charset="-128"/>
              </a:rPr>
              <a:t>閉人</a:t>
            </a:r>
            <a:r>
              <a:rPr lang="ja-JP" altLang="en-US" sz="2000" dirty="0">
                <a:latin typeface="MS PGothic" panose="020B0600070205080204" pitchFamily="34" charset="-128"/>
                <a:ea typeface="MS PGothic" panose="020B0600070205080204" pitchFamily="34" charset="-128"/>
              </a:rPr>
              <a:t>愛の協会</a:t>
            </a:r>
            <a:r>
              <a:rPr lang="ja-JP" altLang="en-US" sz="2000" dirty="0" smtClean="0">
                <a:latin typeface="MS PGothic" panose="020B0600070205080204" pitchFamily="34" charset="-128"/>
                <a:ea typeface="MS PGothic" panose="020B0600070205080204" pitchFamily="34" charset="-128"/>
              </a:rPr>
              <a:t>の</a:t>
            </a:r>
            <a:r>
              <a:rPr lang="en-US" altLang="ja-JP" sz="2000" dirty="0" smtClean="0">
                <a:latin typeface="MS PGothic" panose="020B0600070205080204" pitchFamily="34" charset="-128"/>
                <a:ea typeface="MS PGothic" panose="020B0600070205080204" pitchFamily="34" charset="-128"/>
              </a:rPr>
              <a:t>2</a:t>
            </a:r>
            <a:r>
              <a:rPr lang="ja-JP" altLang="en-US" sz="2000" dirty="0">
                <a:latin typeface="MS PGothic" panose="020B0600070205080204" pitchFamily="34" charset="-128"/>
                <a:ea typeface="MS PGothic" panose="020B0600070205080204" pitchFamily="34" charset="-128"/>
              </a:rPr>
              <a:t>ヵ</a:t>
            </a:r>
            <a:r>
              <a:rPr lang="ja-JP" altLang="en-US" sz="2000" dirty="0" smtClean="0">
                <a:latin typeface="MS PGothic" panose="020B0600070205080204" pitchFamily="34" charset="-128"/>
                <a:ea typeface="MS PGothic" panose="020B0600070205080204" pitchFamily="34" charset="-128"/>
              </a:rPr>
              <a:t>所</a:t>
            </a:r>
            <a:endParaRPr lang="en-US" altLang="ja-JP" sz="2000" dirty="0" smtClean="0">
              <a:latin typeface="MS PGothic" panose="020B0600070205080204" pitchFamily="34" charset="-128"/>
              <a:ea typeface="MS PGothic" panose="020B0600070205080204" pitchFamily="34" charset="-128"/>
            </a:endParaRPr>
          </a:p>
          <a:p>
            <a:pPr>
              <a:lnSpc>
                <a:spcPct val="150000"/>
              </a:lnSpc>
            </a:pPr>
            <a:endParaRPr lang="en-US" altLang="ja-JP" sz="2000" dirty="0" smtClean="0">
              <a:latin typeface="MS PGothic" panose="020B0600070205080204" pitchFamily="34" charset="-128"/>
              <a:ea typeface="MS PGothic" panose="020B0600070205080204" pitchFamily="34" charset="-128"/>
            </a:endParaRPr>
          </a:p>
          <a:p>
            <a:pPr>
              <a:lnSpc>
                <a:spcPct val="150000"/>
              </a:lnSpc>
            </a:pPr>
            <a:r>
              <a:rPr lang="ja-JP" altLang="ko-KR" sz="2400" b="1" u="sng" dirty="0" smtClean="0">
                <a:latin typeface="MS PGothic" panose="020B0600070205080204" pitchFamily="34" charset="-128"/>
                <a:ea typeface="MS PGothic" panose="020B0600070205080204" pitchFamily="34" charset="-128"/>
              </a:rPr>
              <a:t>3</a:t>
            </a:r>
            <a:r>
              <a:rPr lang="ja-JP" altLang="en-US" sz="2400" b="1" u="sng" dirty="0">
                <a:latin typeface="MS PGothic" panose="020B0600070205080204" pitchFamily="34" charset="-128"/>
                <a:ea typeface="MS PGothic" panose="020B0600070205080204" pitchFamily="34" charset="-128"/>
              </a:rPr>
              <a:t>）</a:t>
            </a:r>
            <a:r>
              <a:rPr lang="ja-JP" altLang="ko-KR" sz="2400" b="1" u="sng" dirty="0" smtClean="0">
                <a:latin typeface="MS PGothic" panose="020B0600070205080204" pitchFamily="34" charset="-128"/>
                <a:ea typeface="MS PGothic" panose="020B0600070205080204" pitchFamily="34" charset="-128"/>
              </a:rPr>
              <a:t>発</a:t>
            </a:r>
            <a:r>
              <a:rPr lang="ja-JP" altLang="ko-KR" sz="2400" b="1" u="sng" dirty="0">
                <a:latin typeface="MS PGothic" panose="020B0600070205080204" pitchFamily="34" charset="-128"/>
                <a:ea typeface="MS PGothic" panose="020B0600070205080204" pitchFamily="34" charset="-128"/>
              </a:rPr>
              <a:t>達障害者支援センター</a:t>
            </a:r>
            <a:r>
              <a:rPr lang="ja-JP" altLang="ko-KR" sz="2000" dirty="0">
                <a:latin typeface="MS PGothic" panose="020B0600070205080204" pitchFamily="34" charset="-128"/>
                <a:ea typeface="MS PGothic" panose="020B0600070205080204" pitchFamily="34" charset="-128"/>
              </a:rPr>
              <a:t/>
            </a:r>
            <a:br>
              <a:rPr lang="ja-JP" altLang="ko-KR" sz="2000" dirty="0">
                <a:latin typeface="MS PGothic" panose="020B0600070205080204" pitchFamily="34" charset="-128"/>
                <a:ea typeface="MS PGothic" panose="020B0600070205080204" pitchFamily="34" charset="-128"/>
              </a:rPr>
            </a:br>
            <a:r>
              <a:rPr lang="ja-JP" altLang="en-US" sz="2000" dirty="0" smtClean="0">
                <a:latin typeface="MS PGothic" panose="020B0600070205080204" pitchFamily="34" charset="-128"/>
                <a:ea typeface="MS PGothic" panose="020B0600070205080204" pitchFamily="34" charset="-128"/>
              </a:rPr>
              <a:t>すべての過程</a:t>
            </a:r>
            <a:r>
              <a:rPr lang="ja-JP" altLang="ko-KR" sz="2000" dirty="0" smtClean="0">
                <a:latin typeface="MS PGothic" panose="020B0600070205080204" pitchFamily="34" charset="-128"/>
                <a:ea typeface="MS PGothic" panose="020B0600070205080204" pitchFamily="34" charset="-128"/>
              </a:rPr>
              <a:t>に</a:t>
            </a:r>
            <a:r>
              <a:rPr lang="ja-JP" altLang="en-US" sz="2000" dirty="0" smtClean="0">
                <a:latin typeface="MS PGothic" panose="020B0600070205080204" pitchFamily="34" charset="-128"/>
                <a:ea typeface="MS PGothic" panose="020B0600070205080204" pitchFamily="34" charset="-128"/>
              </a:rPr>
              <a:t>おいて、</a:t>
            </a:r>
            <a:r>
              <a:rPr lang="ja-JP" altLang="ko-KR" sz="2000" dirty="0" smtClean="0">
                <a:latin typeface="MS PGothic" panose="020B0600070205080204" pitchFamily="34" charset="-128"/>
                <a:ea typeface="MS PGothic" panose="020B0600070205080204" pitchFamily="34" charset="-128"/>
              </a:rPr>
              <a:t>地</a:t>
            </a:r>
            <a:r>
              <a:rPr lang="ja-JP" altLang="ko-KR" sz="2000" dirty="0">
                <a:latin typeface="MS PGothic" panose="020B0600070205080204" pitchFamily="34" charset="-128"/>
                <a:ea typeface="MS PGothic" panose="020B0600070205080204" pitchFamily="34" charset="-128"/>
              </a:rPr>
              <a:t>方自治体・教育機関の諮問役割、審判請求に必要な各種の書類作成、後見開始以降の様々な事後手続きの支援、後見人活動関連の各種相談・懇談会・事例会議・モニタリン</a:t>
            </a:r>
            <a:r>
              <a:rPr lang="ja-JP" altLang="ko-KR" sz="2000" dirty="0" smtClean="0">
                <a:latin typeface="MS PGothic" panose="020B0600070205080204" pitchFamily="34" charset="-128"/>
                <a:ea typeface="MS PGothic" panose="020B0600070205080204" pitchFamily="34" charset="-128"/>
              </a:rPr>
              <a:t>グ</a:t>
            </a:r>
            <a:r>
              <a:rPr lang="ja-JP" altLang="en-US" sz="2000" dirty="0" smtClean="0">
                <a:latin typeface="MS PGothic" panose="020B0600070205080204" pitchFamily="34" charset="-128"/>
                <a:ea typeface="MS PGothic" panose="020B0600070205080204" pitchFamily="34" charset="-128"/>
              </a:rPr>
              <a:t>の</a:t>
            </a:r>
            <a:r>
              <a:rPr lang="ja-JP" altLang="ko-KR" sz="2000" dirty="0" smtClean="0">
                <a:latin typeface="MS PGothic" panose="020B0600070205080204" pitchFamily="34" charset="-128"/>
                <a:ea typeface="MS PGothic" panose="020B0600070205080204" pitchFamily="34" charset="-128"/>
              </a:rPr>
              <a:t>実施</a:t>
            </a:r>
            <a:endParaRPr lang="en-US" altLang="ko-KR" sz="2000" dirty="0" smtClean="0">
              <a:latin typeface="MS PGothic" panose="020B0600070205080204" pitchFamily="34" charset="-128"/>
              <a:ea typeface="MS PGothic" panose="020B0600070205080204" pitchFamily="34" charset="-128"/>
            </a:endParaRPr>
          </a:p>
        </p:txBody>
      </p:sp>
      <p:cxnSp>
        <p:nvCxnSpPr>
          <p:cNvPr id="4" name="직선 연결선 3"/>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
        <p:nvSpPr>
          <p:cNvPr id="9" name="TextBox 12"/>
          <p:cNvSpPr txBox="1">
            <a:spLocks noChangeArrowheads="1"/>
          </p:cNvSpPr>
          <p:nvPr/>
        </p:nvSpPr>
        <p:spPr bwMode="auto">
          <a:xfrm>
            <a:off x="-1" y="346800"/>
            <a:ext cx="8390467" cy="710552"/>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r>
              <a:rPr lang="ja-JP" altLang="en-US" sz="3200" dirty="0">
                <a:solidFill>
                  <a:schemeClr val="bg1"/>
                </a:solidFill>
                <a:latin typeface="MS Gothic" panose="020B0609070205080204" pitchFamily="49" charset="-128"/>
                <a:ea typeface="MS Gothic" panose="020B0609070205080204" pitchFamily="49" charset="-128"/>
              </a:rPr>
              <a:t> </a:t>
            </a:r>
            <a:r>
              <a:rPr lang="zh-TW" altLang="en-US" sz="3200" dirty="0">
                <a:solidFill>
                  <a:schemeClr val="bg1"/>
                </a:solidFill>
                <a:latin typeface="MS Gothic" panose="020B0609070205080204" pitchFamily="49" charset="-128"/>
                <a:ea typeface="MS Gothic" panose="020B0609070205080204" pitchFamily="49" charset="-128"/>
              </a:rPr>
              <a:t>公共後見支援事業</a:t>
            </a:r>
            <a:r>
              <a:rPr lang="ja-JP" altLang="en-US" sz="3200" dirty="0" smtClean="0">
                <a:solidFill>
                  <a:schemeClr val="bg1"/>
                </a:solidFill>
                <a:latin typeface="MS Gothic" panose="020B0609070205080204" pitchFamily="49" charset="-128"/>
                <a:ea typeface="MS Gothic" panose="020B0609070205080204" pitchFamily="49" charset="-128"/>
              </a:rPr>
              <a:t>＿</a:t>
            </a:r>
            <a:r>
              <a:rPr lang="ja-JP" altLang="en-US" sz="3200" dirty="0">
                <a:solidFill>
                  <a:schemeClr val="bg1"/>
                </a:solidFill>
                <a:latin typeface="MS Gothic" panose="020B0609070205080204" pitchFamily="49" charset="-128"/>
                <a:ea typeface="MS Gothic" panose="020B0609070205080204" pitchFamily="49" charset="-128"/>
              </a:rPr>
              <a:t>実施</a:t>
            </a:r>
            <a:r>
              <a:rPr lang="ja-JP" altLang="en-US" sz="3200" dirty="0" smtClean="0">
                <a:solidFill>
                  <a:schemeClr val="bg1"/>
                </a:solidFill>
                <a:latin typeface="MS Gothic" panose="020B0609070205080204" pitchFamily="49" charset="-128"/>
                <a:ea typeface="MS Gothic" panose="020B0609070205080204" pitchFamily="49" charset="-128"/>
              </a:rPr>
              <a:t>機</a:t>
            </a:r>
            <a:r>
              <a:rPr lang="ja-JP" altLang="en-US" sz="3200" dirty="0">
                <a:solidFill>
                  <a:schemeClr val="bg1"/>
                </a:solidFill>
                <a:latin typeface="MS Gothic" panose="020B0609070205080204" pitchFamily="49" charset="-128"/>
                <a:ea typeface="MS Gothic" panose="020B0609070205080204" pitchFamily="49" charset="-128"/>
              </a:rPr>
              <a:t>関別の主要業</a:t>
            </a:r>
            <a:r>
              <a:rPr lang="ja-JP" altLang="en-US" sz="3200" dirty="0" smtClean="0">
                <a:solidFill>
                  <a:schemeClr val="bg1"/>
                </a:solidFill>
                <a:latin typeface="MS Gothic" panose="020B0609070205080204" pitchFamily="49" charset="-128"/>
                <a:ea typeface="MS Gothic" panose="020B0609070205080204" pitchFamily="49" charset="-128"/>
              </a:rPr>
              <a:t>務</a:t>
            </a:r>
            <a:endParaRPr lang="en-US" altLang="zh-TW" sz="3200" dirty="0">
              <a:solidFill>
                <a:schemeClr val="bg1"/>
              </a:solidFill>
              <a:latin typeface="MS Gothic" panose="020B0609070205080204" pitchFamily="49" charset="-128"/>
              <a:ea typeface="MS Gothic" panose="020B0609070205080204" pitchFamily="49"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8"/>
          <p:cNvSpPr>
            <a:spLocks noChangeArrowheads="1"/>
          </p:cNvSpPr>
          <p:nvPr/>
        </p:nvSpPr>
        <p:spPr bwMode="auto">
          <a:xfrm>
            <a:off x="0" y="6019800"/>
            <a:ext cx="91440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Font typeface="Wingdings" pitchFamily="2" charset="2"/>
              <a:buChar char="v"/>
              <a:defRPr sz="3200">
                <a:solidFill>
                  <a:schemeClr val="tx1"/>
                </a:solidFill>
                <a:latin typeface="Arial"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tx1"/>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FontTx/>
              <a:buNone/>
            </a:pPr>
            <a:endParaRPr kumimoji="1" lang="ko-KR" altLang="en-US" smtClean="0">
              <a:solidFill>
                <a:srgbClr val="FFFFFF"/>
              </a:solidFill>
              <a:latin typeface="+mn-ea"/>
            </a:endParaRPr>
          </a:p>
        </p:txBody>
      </p:sp>
      <p:sp>
        <p:nvSpPr>
          <p:cNvPr id="5" name="직사각형 4"/>
          <p:cNvSpPr/>
          <p:nvPr/>
        </p:nvSpPr>
        <p:spPr>
          <a:xfrm>
            <a:off x="3667125" y="525780"/>
            <a:ext cx="1890000"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black"/>
              </a:solidFill>
              <a:latin typeface="+mn-ea"/>
            </a:endParaRPr>
          </a:p>
        </p:txBody>
      </p:sp>
      <p:grpSp>
        <p:nvGrpSpPr>
          <p:cNvPr id="2" name="그룹 7"/>
          <p:cNvGrpSpPr/>
          <p:nvPr/>
        </p:nvGrpSpPr>
        <p:grpSpPr>
          <a:xfrm>
            <a:off x="2105025" y="5170005"/>
            <a:ext cx="4876799" cy="482400"/>
            <a:chOff x="0" y="573405"/>
            <a:chExt cx="482600" cy="482400"/>
          </a:xfrm>
          <a:noFill/>
        </p:grpSpPr>
        <p:sp>
          <p:nvSpPr>
            <p:cNvPr id="9" name="직사각형 8"/>
            <p:cNvSpPr/>
            <p:nvPr/>
          </p:nvSpPr>
          <p:spPr>
            <a:xfrm>
              <a:off x="0" y="573405"/>
              <a:ext cx="482600" cy="48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black"/>
                </a:solidFill>
                <a:latin typeface="+mn-ea"/>
              </a:endParaRPr>
            </a:p>
          </p:txBody>
        </p:sp>
        <p:sp>
          <p:nvSpPr>
            <p:cNvPr id="10" name="TextBox 9"/>
            <p:cNvSpPr txBox="1"/>
            <p:nvPr/>
          </p:nvSpPr>
          <p:spPr>
            <a:xfrm>
              <a:off x="79236" y="620414"/>
              <a:ext cx="18281" cy="369332"/>
            </a:xfrm>
            <a:prstGeom prst="rect">
              <a:avLst/>
            </a:prstGeom>
            <a:grpFill/>
          </p:spPr>
          <p:txBody>
            <a:bodyPr wrap="none" rtlCol="0">
              <a:spAutoFit/>
            </a:bodyPr>
            <a:lstStyle/>
            <a:p>
              <a:endParaRPr lang="ko-KR" altLang="en-US" b="1" dirty="0">
                <a:solidFill>
                  <a:prstClr val="black"/>
                </a:solidFill>
                <a:latin typeface="+mn-ea"/>
              </a:endParaRPr>
            </a:p>
          </p:txBody>
        </p:sp>
      </p:grpSp>
      <p:sp>
        <p:nvSpPr>
          <p:cNvPr id="14" name="TextBox 13"/>
          <p:cNvSpPr txBox="1"/>
          <p:nvPr/>
        </p:nvSpPr>
        <p:spPr>
          <a:xfrm>
            <a:off x="234721" y="1476751"/>
            <a:ext cx="2175104" cy="646331"/>
          </a:xfrm>
          <a:prstGeom prst="rect">
            <a:avLst/>
          </a:prstGeom>
          <a:noFill/>
        </p:spPr>
        <p:txBody>
          <a:bodyPr wrap="square" rtlCol="0">
            <a:spAutoFit/>
          </a:bodyPr>
          <a:lstStyle/>
          <a:p>
            <a:pPr algn="ctr">
              <a:lnSpc>
                <a:spcPct val="150000"/>
              </a:lnSpc>
            </a:pPr>
            <a:r>
              <a:rPr lang="en-US" altLang="ko-KR" sz="2400" b="1" dirty="0" smtClean="0">
                <a:solidFill>
                  <a:srgbClr val="FF6600"/>
                </a:solidFill>
                <a:latin typeface="MS PGothic" panose="020B0600070205080204" pitchFamily="34" charset="-128"/>
                <a:ea typeface="MS PGothic" panose="020B0600070205080204" pitchFamily="34" charset="-128"/>
              </a:rPr>
              <a:t>『</a:t>
            </a:r>
            <a:r>
              <a:rPr lang="ja-JP" altLang="en-US" sz="2400" b="1" dirty="0" smtClean="0">
                <a:solidFill>
                  <a:srgbClr val="FF6600"/>
                </a:solidFill>
                <a:latin typeface="MS PGothic" panose="020B0600070205080204" pitchFamily="34" charset="-128"/>
                <a:ea typeface="MS PGothic" panose="020B0600070205080204" pitchFamily="34" charset="-128"/>
              </a:rPr>
              <a:t>特定後見</a:t>
            </a:r>
            <a:r>
              <a:rPr lang="en-US" altLang="ko-KR" sz="2400" b="1" dirty="0" smtClean="0">
                <a:solidFill>
                  <a:srgbClr val="FF6600"/>
                </a:solidFill>
                <a:latin typeface="MS PGothic" panose="020B0600070205080204" pitchFamily="34" charset="-128"/>
                <a:ea typeface="MS PGothic" panose="020B0600070205080204" pitchFamily="34" charset="-128"/>
              </a:rPr>
              <a:t>』</a:t>
            </a:r>
            <a:endParaRPr lang="en-US" altLang="ko-KR" sz="2400" b="1" dirty="0">
              <a:solidFill>
                <a:srgbClr val="FF6600"/>
              </a:solidFill>
              <a:latin typeface="MS PGothic" panose="020B0600070205080204" pitchFamily="34" charset="-128"/>
              <a:ea typeface="MS PGothic" panose="020B0600070205080204" pitchFamily="34" charset="-128"/>
            </a:endParaRPr>
          </a:p>
        </p:txBody>
      </p:sp>
      <p:sp>
        <p:nvSpPr>
          <p:cNvPr id="25" name="Bent Arrow 61"/>
          <p:cNvSpPr>
            <a:spLocks noChangeArrowheads="1"/>
          </p:cNvSpPr>
          <p:nvPr/>
        </p:nvSpPr>
        <p:spPr bwMode="gray">
          <a:xfrm rot="10800000">
            <a:off x="6477000" y="4756261"/>
            <a:ext cx="1202426" cy="1220788"/>
          </a:xfrm>
          <a:custGeom>
            <a:avLst/>
            <a:gdLst>
              <a:gd name="T0" fmla="*/ 857250 w 1143000"/>
              <a:gd name="T1" fmla="*/ 0 h 1220056"/>
              <a:gd name="T2" fmla="*/ 857250 w 1143000"/>
              <a:gd name="T3" fmla="*/ 476242 h 1220056"/>
              <a:gd name="T4" fmla="*/ 109539 w 1143000"/>
              <a:gd name="T5" fmla="*/ 1220056 h 1220056"/>
              <a:gd name="T6" fmla="*/ 1143000 w 1143000"/>
              <a:gd name="T7" fmla="*/ 238121 h 1220056"/>
              <a:gd name="T8" fmla="*/ 17694720 60000 65536"/>
              <a:gd name="T9" fmla="*/ 5898240 60000 65536"/>
              <a:gd name="T10" fmla="*/ 5898240 60000 65536"/>
              <a:gd name="T11" fmla="*/ 0 60000 65536"/>
              <a:gd name="T12" fmla="*/ 0 w 1143000"/>
              <a:gd name="T13" fmla="*/ 0 h 1220056"/>
              <a:gd name="T14" fmla="*/ 1143000 w 1143000"/>
              <a:gd name="T15" fmla="*/ 1220056 h 1220056"/>
            </a:gdLst>
            <a:ahLst/>
            <a:cxnLst>
              <a:cxn ang="T8">
                <a:pos x="T0" y="T1"/>
              </a:cxn>
              <a:cxn ang="T9">
                <a:pos x="T2" y="T3"/>
              </a:cxn>
              <a:cxn ang="T10">
                <a:pos x="T4" y="T5"/>
              </a:cxn>
              <a:cxn ang="T11">
                <a:pos x="T6" y="T7"/>
              </a:cxn>
            </a:cxnLst>
            <a:rect l="T12" t="T13" r="T14" b="T15"/>
            <a:pathLst>
              <a:path w="1143000" h="1220056">
                <a:moveTo>
                  <a:pt x="0" y="1220056"/>
                </a:moveTo>
                <a:lnTo>
                  <a:pt x="0" y="628644"/>
                </a:lnTo>
                <a:cubicBezTo>
                  <a:pt x="0" y="352467"/>
                  <a:pt x="223886" y="128581"/>
                  <a:pt x="500063" y="128582"/>
                </a:cubicBezTo>
                <a:cubicBezTo>
                  <a:pt x="500063" y="128582"/>
                  <a:pt x="500063" y="128582"/>
                  <a:pt x="500063" y="128582"/>
                </a:cubicBezTo>
                <a:lnTo>
                  <a:pt x="857250" y="128582"/>
                </a:lnTo>
                <a:lnTo>
                  <a:pt x="857250" y="0"/>
                </a:lnTo>
                <a:lnTo>
                  <a:pt x="1143000" y="238121"/>
                </a:lnTo>
                <a:lnTo>
                  <a:pt x="857250" y="476242"/>
                </a:lnTo>
                <a:lnTo>
                  <a:pt x="857250" y="347661"/>
                </a:lnTo>
                <a:lnTo>
                  <a:pt x="500063" y="347661"/>
                </a:lnTo>
                <a:lnTo>
                  <a:pt x="500062" y="347661"/>
                </a:lnTo>
                <a:cubicBezTo>
                  <a:pt x="344879" y="347661"/>
                  <a:pt x="219079" y="473461"/>
                  <a:pt x="219079" y="628644"/>
                </a:cubicBezTo>
                <a:lnTo>
                  <a:pt x="219079" y="1220056"/>
                </a:lnTo>
                <a:close/>
              </a:path>
            </a:pathLst>
          </a:custGeom>
          <a:solidFill>
            <a:schemeClr val="accent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10800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ko-KR" altLang="ko-KR">
              <a:latin typeface="+mn-ea"/>
              <a:cs typeface="Arial" pitchFamily="34" charset="0"/>
            </a:endParaRPr>
          </a:p>
        </p:txBody>
      </p:sp>
      <p:sp>
        <p:nvSpPr>
          <p:cNvPr id="26" name="TextBox 25"/>
          <p:cNvSpPr txBox="1"/>
          <p:nvPr/>
        </p:nvSpPr>
        <p:spPr>
          <a:xfrm>
            <a:off x="373752" y="2272658"/>
            <a:ext cx="8210550" cy="2862322"/>
          </a:xfrm>
          <a:prstGeom prst="rect">
            <a:avLst/>
          </a:prstGeom>
          <a:solidFill>
            <a:schemeClr val="bg1"/>
          </a:solidFill>
        </p:spPr>
        <p:txBody>
          <a:bodyPr wrap="square" rtlCol="0">
            <a:spAutoFit/>
          </a:bodyPr>
          <a:lstStyle/>
          <a:p>
            <a:pPr>
              <a:lnSpc>
                <a:spcPct val="200000"/>
              </a:lnSpc>
            </a:pPr>
            <a:r>
              <a:rPr lang="ja-JP" altLang="en-US" b="1" dirty="0" smtClean="0">
                <a:solidFill>
                  <a:prstClr val="black"/>
                </a:solidFill>
                <a:latin typeface="MS PGothic" panose="020B0600070205080204" pitchFamily="34" charset="-128"/>
                <a:ea typeface="MS PGothic" panose="020B0600070205080204" pitchFamily="34" charset="-128"/>
              </a:rPr>
              <a:t>・韓国における成</a:t>
            </a:r>
            <a:r>
              <a:rPr lang="ja-JP" altLang="en-US" b="1" dirty="0">
                <a:solidFill>
                  <a:prstClr val="black"/>
                </a:solidFill>
                <a:latin typeface="MS PGothic" panose="020B0600070205080204" pitchFamily="34" charset="-128"/>
                <a:ea typeface="MS PGothic" panose="020B0600070205080204" pitchFamily="34" charset="-128"/>
              </a:rPr>
              <a:t>年後見制度の法定後</a:t>
            </a:r>
            <a:r>
              <a:rPr lang="ja-JP" altLang="en-US" b="1" dirty="0" smtClean="0">
                <a:solidFill>
                  <a:prstClr val="black"/>
                </a:solidFill>
                <a:latin typeface="MS PGothic" panose="020B0600070205080204" pitchFamily="34" charset="-128"/>
                <a:ea typeface="MS PGothic" panose="020B0600070205080204" pitchFamily="34" charset="-128"/>
              </a:rPr>
              <a:t>見の類型</a:t>
            </a:r>
            <a:r>
              <a:rPr lang="ja-JP" altLang="en-US" b="1" dirty="0">
                <a:solidFill>
                  <a:prstClr val="black"/>
                </a:solidFill>
                <a:latin typeface="MS PGothic" panose="020B0600070205080204" pitchFamily="34" charset="-128"/>
                <a:ea typeface="MS PGothic" panose="020B0600070205080204" pitchFamily="34" charset="-128"/>
              </a:rPr>
              <a:t>：</a:t>
            </a:r>
            <a:r>
              <a:rPr lang="ja-JP" altLang="en-US" b="1" dirty="0" smtClean="0">
                <a:solidFill>
                  <a:prstClr val="black"/>
                </a:solidFill>
                <a:latin typeface="MS PGothic" panose="020B0600070205080204" pitchFamily="34" charset="-128"/>
                <a:ea typeface="MS PGothic" panose="020B0600070205080204" pitchFamily="34" charset="-128"/>
              </a:rPr>
              <a:t>成</a:t>
            </a:r>
            <a:r>
              <a:rPr lang="ja-JP" altLang="en-US" b="1" dirty="0">
                <a:solidFill>
                  <a:prstClr val="black"/>
                </a:solidFill>
                <a:latin typeface="MS PGothic" panose="020B0600070205080204" pitchFamily="34" charset="-128"/>
                <a:ea typeface="MS PGothic" panose="020B0600070205080204" pitchFamily="34" charset="-128"/>
              </a:rPr>
              <a:t>人後見、限定後見、特</a:t>
            </a:r>
            <a:r>
              <a:rPr lang="ja-JP" altLang="en-US" b="1" dirty="0" smtClean="0">
                <a:solidFill>
                  <a:prstClr val="black"/>
                </a:solidFill>
                <a:latin typeface="MS PGothic" panose="020B0600070205080204" pitchFamily="34" charset="-128"/>
                <a:ea typeface="MS PGothic" panose="020B0600070205080204" pitchFamily="34" charset="-128"/>
              </a:rPr>
              <a:t>定後</a:t>
            </a:r>
            <a:r>
              <a:rPr lang="ja-JP" altLang="en-US" b="1" dirty="0">
                <a:solidFill>
                  <a:prstClr val="black"/>
                </a:solidFill>
                <a:latin typeface="MS PGothic" panose="020B0600070205080204" pitchFamily="34" charset="-128"/>
                <a:ea typeface="MS PGothic" panose="020B0600070205080204" pitchFamily="34" charset="-128"/>
              </a:rPr>
              <a:t>見</a:t>
            </a:r>
          </a:p>
          <a:p>
            <a:pPr>
              <a:lnSpc>
                <a:spcPct val="200000"/>
              </a:lnSpc>
            </a:pPr>
            <a:r>
              <a:rPr lang="ja-JP" altLang="en-US" b="1" dirty="0">
                <a:solidFill>
                  <a:prstClr val="black"/>
                </a:solidFill>
                <a:latin typeface="MS PGothic" panose="020B0600070205080204" pitchFamily="34" charset="-128"/>
                <a:ea typeface="MS PGothic" panose="020B0600070205080204" pitchFamily="34" charset="-128"/>
              </a:rPr>
              <a:t>・成人後見、限</a:t>
            </a:r>
            <a:r>
              <a:rPr lang="ja-JP" altLang="en-US" b="1" dirty="0" smtClean="0">
                <a:solidFill>
                  <a:prstClr val="black"/>
                </a:solidFill>
                <a:latin typeface="MS PGothic" panose="020B0600070205080204" pitchFamily="34" charset="-128"/>
                <a:ea typeface="MS PGothic" panose="020B0600070205080204" pitchFamily="34" charset="-128"/>
              </a:rPr>
              <a:t>定後</a:t>
            </a:r>
            <a:r>
              <a:rPr lang="ja-JP" altLang="en-US" b="1" dirty="0">
                <a:solidFill>
                  <a:prstClr val="black"/>
                </a:solidFill>
                <a:latin typeface="MS PGothic" panose="020B0600070205080204" pitchFamily="34" charset="-128"/>
                <a:ea typeface="MS PGothic" panose="020B0600070205080204" pitchFamily="34" charset="-128"/>
              </a:rPr>
              <a:t>見の場</a:t>
            </a:r>
            <a:r>
              <a:rPr lang="ja-JP" altLang="en-US" b="1" dirty="0" smtClean="0">
                <a:solidFill>
                  <a:prstClr val="black"/>
                </a:solidFill>
                <a:latin typeface="MS PGothic" panose="020B0600070205080204" pitchFamily="34" charset="-128"/>
                <a:ea typeface="MS PGothic" panose="020B0600070205080204" pitchFamily="34" charset="-128"/>
              </a:rPr>
              <a:t>合：被</a:t>
            </a:r>
            <a:r>
              <a:rPr lang="ja-JP" altLang="en-US" b="1" dirty="0">
                <a:solidFill>
                  <a:prstClr val="black"/>
                </a:solidFill>
                <a:latin typeface="MS PGothic" panose="020B0600070205080204" pitchFamily="34" charset="-128"/>
                <a:ea typeface="MS PGothic" panose="020B0600070205080204" pitchFamily="34" charset="-128"/>
              </a:rPr>
              <a:t>後見人の行為能力が制限され、本人の意思に反しても、後見開始の審判</a:t>
            </a:r>
            <a:r>
              <a:rPr lang="ja-JP" altLang="en-US" b="1" dirty="0" smtClean="0">
                <a:solidFill>
                  <a:prstClr val="black"/>
                </a:solidFill>
                <a:latin typeface="MS PGothic" panose="020B0600070205080204" pitchFamily="34" charset="-128"/>
                <a:ea typeface="MS PGothic" panose="020B0600070205080204" pitchFamily="34" charset="-128"/>
              </a:rPr>
              <a:t>を</a:t>
            </a:r>
            <a:r>
              <a:rPr lang="ja-JP" altLang="en-US" b="1" dirty="0">
                <a:solidFill>
                  <a:prstClr val="black"/>
                </a:solidFill>
                <a:latin typeface="MS PGothic" panose="020B0600070205080204" pitchFamily="34" charset="-128"/>
                <a:ea typeface="MS PGothic" panose="020B0600070205080204" pitchFamily="34" charset="-128"/>
              </a:rPr>
              <a:t>行</a:t>
            </a:r>
            <a:r>
              <a:rPr lang="ja-JP" altLang="en-US" b="1" dirty="0" smtClean="0">
                <a:solidFill>
                  <a:prstClr val="black"/>
                </a:solidFill>
                <a:latin typeface="MS PGothic" panose="020B0600070205080204" pitchFamily="34" charset="-128"/>
                <a:ea typeface="MS PGothic" panose="020B0600070205080204" pitchFamily="34" charset="-128"/>
              </a:rPr>
              <a:t>うこ</a:t>
            </a:r>
            <a:r>
              <a:rPr lang="ja-JP" altLang="en-US" b="1" dirty="0">
                <a:solidFill>
                  <a:prstClr val="black"/>
                </a:solidFill>
                <a:latin typeface="MS PGothic" panose="020B0600070205080204" pitchFamily="34" charset="-128"/>
                <a:ea typeface="MS PGothic" panose="020B0600070205080204" pitchFamily="34" charset="-128"/>
              </a:rPr>
              <a:t>とがで</a:t>
            </a:r>
            <a:r>
              <a:rPr lang="ja-JP" altLang="en-US" b="1" dirty="0" smtClean="0">
                <a:solidFill>
                  <a:prstClr val="black"/>
                </a:solidFill>
                <a:latin typeface="MS PGothic" panose="020B0600070205080204" pitchFamily="34" charset="-128"/>
                <a:ea typeface="MS PGothic" panose="020B0600070205080204" pitchFamily="34" charset="-128"/>
              </a:rPr>
              <a:t>き、</a:t>
            </a:r>
            <a:r>
              <a:rPr lang="ja-JP" altLang="en-US" b="1" dirty="0">
                <a:solidFill>
                  <a:prstClr val="black"/>
                </a:solidFill>
                <a:latin typeface="MS PGothic" panose="020B0600070205080204" pitchFamily="34" charset="-128"/>
                <a:ea typeface="MS PGothic" panose="020B0600070205080204" pitchFamily="34" charset="-128"/>
              </a:rPr>
              <a:t>原則的</a:t>
            </a:r>
            <a:r>
              <a:rPr lang="ja-JP" altLang="en-US" b="1" dirty="0" smtClean="0">
                <a:solidFill>
                  <a:prstClr val="black"/>
                </a:solidFill>
                <a:latin typeface="MS PGothic" panose="020B0600070205080204" pitchFamily="34" charset="-128"/>
                <a:ea typeface="MS PGothic" panose="020B0600070205080204" pitchFamily="34" charset="-128"/>
              </a:rPr>
              <a:t>に一生、</a:t>
            </a:r>
            <a:r>
              <a:rPr lang="ja-JP" altLang="en-US" b="1" dirty="0">
                <a:solidFill>
                  <a:prstClr val="black"/>
                </a:solidFill>
                <a:latin typeface="MS PGothic" panose="020B0600070205080204" pitchFamily="34" charset="-128"/>
                <a:ea typeface="MS PGothic" panose="020B0600070205080204" pitchFamily="34" charset="-128"/>
              </a:rPr>
              <a:t>後見</a:t>
            </a:r>
            <a:r>
              <a:rPr lang="ja-JP" altLang="en-US" b="1" dirty="0" smtClean="0">
                <a:solidFill>
                  <a:prstClr val="black"/>
                </a:solidFill>
                <a:latin typeface="MS PGothic" panose="020B0600070205080204" pitchFamily="34" charset="-128"/>
                <a:ea typeface="MS PGothic" panose="020B0600070205080204" pitchFamily="34" charset="-128"/>
              </a:rPr>
              <a:t>が</a:t>
            </a:r>
            <a:r>
              <a:rPr lang="ja-JP" altLang="en-US" b="1" dirty="0">
                <a:solidFill>
                  <a:prstClr val="black"/>
                </a:solidFill>
                <a:latin typeface="MS PGothic" panose="020B0600070205080204" pitchFamily="34" charset="-128"/>
                <a:ea typeface="MS PGothic" panose="020B0600070205080204" pitchFamily="34" charset="-128"/>
              </a:rPr>
              <a:t>継</a:t>
            </a:r>
            <a:r>
              <a:rPr lang="ja-JP" altLang="en-US" b="1" dirty="0" smtClean="0">
                <a:solidFill>
                  <a:prstClr val="black"/>
                </a:solidFill>
                <a:latin typeface="MS PGothic" panose="020B0600070205080204" pitchFamily="34" charset="-128"/>
                <a:ea typeface="MS PGothic" panose="020B0600070205080204" pitchFamily="34" charset="-128"/>
              </a:rPr>
              <a:t>続される。</a:t>
            </a:r>
            <a:endParaRPr lang="en-US" altLang="ja-JP" b="1" dirty="0" smtClean="0">
              <a:solidFill>
                <a:prstClr val="black"/>
              </a:solidFill>
              <a:latin typeface="MS PGothic" panose="020B0600070205080204" pitchFamily="34" charset="-128"/>
              <a:ea typeface="MS PGothic" panose="020B0600070205080204" pitchFamily="34" charset="-128"/>
            </a:endParaRPr>
          </a:p>
          <a:p>
            <a:pPr>
              <a:lnSpc>
                <a:spcPct val="200000"/>
              </a:lnSpc>
            </a:pPr>
            <a:r>
              <a:rPr lang="ja-JP" altLang="en-US" b="1" dirty="0">
                <a:solidFill>
                  <a:prstClr val="black"/>
                </a:solidFill>
                <a:latin typeface="MS PGothic" panose="020B0600070205080204" pitchFamily="34" charset="-128"/>
                <a:ea typeface="MS PGothic" panose="020B0600070205080204" pitchFamily="34" charset="-128"/>
              </a:rPr>
              <a:t>・特</a:t>
            </a:r>
            <a:r>
              <a:rPr lang="ja-JP" altLang="en-US" b="1" dirty="0" smtClean="0">
                <a:solidFill>
                  <a:prstClr val="black"/>
                </a:solidFill>
                <a:latin typeface="MS PGothic" panose="020B0600070205080204" pitchFamily="34" charset="-128"/>
                <a:ea typeface="MS PGothic" panose="020B0600070205080204" pitchFamily="34" charset="-128"/>
              </a:rPr>
              <a:t>定後</a:t>
            </a:r>
            <a:r>
              <a:rPr lang="ja-JP" altLang="en-US" b="1" dirty="0">
                <a:solidFill>
                  <a:prstClr val="black"/>
                </a:solidFill>
                <a:latin typeface="MS PGothic" panose="020B0600070205080204" pitchFamily="34" charset="-128"/>
                <a:ea typeface="MS PGothic" panose="020B0600070205080204" pitchFamily="34" charset="-128"/>
              </a:rPr>
              <a:t>見の場</a:t>
            </a:r>
            <a:r>
              <a:rPr lang="ja-JP" altLang="en-US" b="1" dirty="0" smtClean="0">
                <a:solidFill>
                  <a:prstClr val="black"/>
                </a:solidFill>
                <a:latin typeface="MS PGothic" panose="020B0600070205080204" pitchFamily="34" charset="-128"/>
                <a:ea typeface="MS PGothic" panose="020B0600070205080204" pitchFamily="34" charset="-128"/>
              </a:rPr>
              <a:t>合：被</a:t>
            </a:r>
            <a:r>
              <a:rPr lang="ja-JP" altLang="en-US" b="1" dirty="0">
                <a:solidFill>
                  <a:prstClr val="black"/>
                </a:solidFill>
                <a:latin typeface="MS PGothic" panose="020B0600070205080204" pitchFamily="34" charset="-128"/>
                <a:ea typeface="MS PGothic" panose="020B0600070205080204" pitchFamily="34" charset="-128"/>
              </a:rPr>
              <a:t>後見人の行為能力が制限されず、本人の意思に反し</a:t>
            </a:r>
            <a:r>
              <a:rPr lang="ja-JP" altLang="en-US" b="1" dirty="0" smtClean="0">
                <a:solidFill>
                  <a:prstClr val="black"/>
                </a:solidFill>
                <a:latin typeface="MS PGothic" panose="020B0600070205080204" pitchFamily="34" charset="-128"/>
                <a:ea typeface="MS PGothic" panose="020B0600070205080204" pitchFamily="34" charset="-128"/>
              </a:rPr>
              <a:t>て開</a:t>
            </a:r>
            <a:r>
              <a:rPr lang="ja-JP" altLang="en-US" b="1" dirty="0">
                <a:solidFill>
                  <a:prstClr val="black"/>
                </a:solidFill>
                <a:latin typeface="MS PGothic" panose="020B0600070205080204" pitchFamily="34" charset="-128"/>
                <a:ea typeface="MS PGothic" panose="020B0600070205080204" pitchFamily="34" charset="-128"/>
              </a:rPr>
              <a:t>始することができず、審判の</a:t>
            </a:r>
            <a:r>
              <a:rPr lang="ja-JP" altLang="en-US" b="1" dirty="0" smtClean="0">
                <a:solidFill>
                  <a:prstClr val="black"/>
                </a:solidFill>
                <a:latin typeface="MS PGothic" panose="020B0600070205080204" pitchFamily="34" charset="-128"/>
                <a:ea typeface="MS PGothic" panose="020B0600070205080204" pitchFamily="34" charset="-128"/>
              </a:rPr>
              <a:t>際、特定後</a:t>
            </a:r>
            <a:r>
              <a:rPr lang="ja-JP" altLang="en-US" b="1" dirty="0">
                <a:solidFill>
                  <a:prstClr val="black"/>
                </a:solidFill>
                <a:latin typeface="MS PGothic" panose="020B0600070205080204" pitchFamily="34" charset="-128"/>
                <a:ea typeface="MS PGothic" panose="020B0600070205080204" pitchFamily="34" charset="-128"/>
              </a:rPr>
              <a:t>見の期間が具体的に決ま</a:t>
            </a:r>
            <a:r>
              <a:rPr lang="ja-JP" altLang="en-US" b="1" dirty="0" smtClean="0">
                <a:solidFill>
                  <a:prstClr val="black"/>
                </a:solidFill>
                <a:latin typeface="MS PGothic" panose="020B0600070205080204" pitchFamily="34" charset="-128"/>
                <a:ea typeface="MS PGothic" panose="020B0600070205080204" pitchFamily="34" charset="-128"/>
              </a:rPr>
              <a:t>る。</a:t>
            </a:r>
            <a:endParaRPr lang="en-US" altLang="ja-JP" b="1" dirty="0" smtClean="0">
              <a:solidFill>
                <a:prstClr val="black"/>
              </a:solidFill>
              <a:latin typeface="MS PGothic" panose="020B0600070205080204" pitchFamily="34" charset="-128"/>
              <a:ea typeface="MS PGothic" panose="020B0600070205080204" pitchFamily="34" charset="-128"/>
            </a:endParaRPr>
          </a:p>
        </p:txBody>
      </p:sp>
      <p:sp>
        <p:nvSpPr>
          <p:cNvPr id="30" name="AutoShape 8"/>
          <p:cNvSpPr>
            <a:spLocks noChangeArrowheads="1"/>
          </p:cNvSpPr>
          <p:nvPr/>
        </p:nvSpPr>
        <p:spPr bwMode="gray">
          <a:xfrm>
            <a:off x="1846723" y="5342955"/>
            <a:ext cx="4648200" cy="736600"/>
          </a:xfrm>
          <a:prstGeom prst="roundRect">
            <a:avLst>
              <a:gd name="adj" fmla="val 8486"/>
            </a:avLst>
          </a:prstGeom>
          <a:gradFill>
            <a:gsLst>
              <a:gs pos="0">
                <a:schemeClr val="accent1">
                  <a:lumMod val="20000"/>
                  <a:lumOff val="80000"/>
                </a:schemeClr>
              </a:gs>
              <a:gs pos="50000">
                <a:schemeClr val="accent6">
                  <a:lumMod val="20000"/>
                  <a:lumOff val="80000"/>
                </a:schemeClr>
              </a:gs>
              <a:gs pos="45000">
                <a:schemeClr val="bg1"/>
              </a:gs>
              <a:gs pos="100000">
                <a:schemeClr val="accent6">
                  <a:lumMod val="40000"/>
                  <a:lumOff val="60000"/>
                </a:schemeClr>
              </a:gs>
            </a:gsLst>
            <a:lin ang="5400000" scaled="0"/>
          </a:gradFill>
          <a:ln w="28575" algn="ctr">
            <a:noFill/>
            <a:round/>
            <a:headEnd/>
            <a:tailEnd/>
          </a:ln>
          <a:effectLst/>
        </p:spPr>
        <p:txBody>
          <a:bodyPr wrap="none" anchor="ctr"/>
          <a:lstStyle/>
          <a:p>
            <a:pPr algn="ctr"/>
            <a:r>
              <a:rPr lang="ja-JP" altLang="en-US" b="1" dirty="0">
                <a:solidFill>
                  <a:prstClr val="black"/>
                </a:solidFill>
                <a:latin typeface="MS PGothic" panose="020B0600070205080204" pitchFamily="34" charset="-128"/>
                <a:ea typeface="MS PGothic" panose="020B0600070205080204" pitchFamily="34" charset="-128"/>
              </a:rPr>
              <a:t>成年後見制度の基本理念に最も適</a:t>
            </a:r>
            <a:r>
              <a:rPr lang="ja-JP" altLang="en-US" b="1" dirty="0" smtClean="0">
                <a:solidFill>
                  <a:prstClr val="black"/>
                </a:solidFill>
                <a:latin typeface="MS PGothic" panose="020B0600070205080204" pitchFamily="34" charset="-128"/>
                <a:ea typeface="MS PGothic" panose="020B0600070205080204" pitchFamily="34" charset="-128"/>
              </a:rPr>
              <a:t>合する。</a:t>
            </a:r>
            <a:endParaRPr lang="ko-KR" altLang="en-US" dirty="0">
              <a:solidFill>
                <a:prstClr val="black"/>
              </a:solidFill>
              <a:latin typeface="MS PGothic" panose="020B0600070205080204" pitchFamily="34" charset="-128"/>
            </a:endParaRPr>
          </a:p>
        </p:txBody>
      </p:sp>
      <p:sp>
        <p:nvSpPr>
          <p:cNvPr id="13" name="TextBox 12"/>
          <p:cNvSpPr txBox="1">
            <a:spLocks noChangeArrowheads="1"/>
          </p:cNvSpPr>
          <p:nvPr/>
        </p:nvSpPr>
        <p:spPr bwMode="auto">
          <a:xfrm>
            <a:off x="0" y="368584"/>
            <a:ext cx="6629400" cy="710552"/>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r>
              <a:rPr lang="ja-JP" altLang="en-US" sz="3200" dirty="0">
                <a:solidFill>
                  <a:schemeClr val="bg1"/>
                </a:solidFill>
                <a:latin typeface="MS Gothic" panose="020B0609070205080204" pitchFamily="49" charset="-128"/>
                <a:ea typeface="MS Gothic" panose="020B0609070205080204" pitchFamily="49" charset="-128"/>
              </a:rPr>
              <a:t> </a:t>
            </a:r>
            <a:r>
              <a:rPr lang="zh-TW" altLang="en-US" sz="3200" dirty="0" smtClean="0">
                <a:solidFill>
                  <a:schemeClr val="bg1"/>
                </a:solidFill>
                <a:latin typeface="MS Gothic" panose="020B0609070205080204" pitchFamily="49" charset="-128"/>
                <a:ea typeface="MS Gothic" panose="020B0609070205080204" pitchFamily="49" charset="-128"/>
              </a:rPr>
              <a:t>公</a:t>
            </a:r>
            <a:r>
              <a:rPr lang="zh-TW" altLang="en-US" sz="3200" dirty="0">
                <a:solidFill>
                  <a:schemeClr val="bg1"/>
                </a:solidFill>
                <a:latin typeface="MS Gothic" panose="020B0609070205080204" pitchFamily="49" charset="-128"/>
                <a:ea typeface="MS Gothic" panose="020B0609070205080204" pitchFamily="49" charset="-128"/>
              </a:rPr>
              <a:t>共後見支援事業</a:t>
            </a:r>
            <a:r>
              <a:rPr lang="ja-JP" altLang="en-US" sz="3200" dirty="0" smtClean="0">
                <a:solidFill>
                  <a:schemeClr val="bg1"/>
                </a:solidFill>
                <a:latin typeface="MS Gothic" panose="020B0609070205080204" pitchFamily="49" charset="-128"/>
                <a:ea typeface="MS Gothic" panose="020B0609070205080204" pitchFamily="49" charset="-128"/>
              </a:rPr>
              <a:t>＿後見の類型</a:t>
            </a:r>
            <a:endParaRPr lang="en-US" altLang="zh-TW" sz="3200" dirty="0">
              <a:solidFill>
                <a:schemeClr val="bg1"/>
              </a:solidFill>
              <a:latin typeface="MS Gothic" panose="020B0609070205080204" pitchFamily="49" charset="-128"/>
              <a:ea typeface="MS Gothic" panose="020B0609070205080204" pitchFamily="49" charset="-128"/>
            </a:endParaRPr>
          </a:p>
        </p:txBody>
      </p:sp>
      <p:cxnSp>
        <p:nvCxnSpPr>
          <p:cNvPr id="16" name="직선 연결선 15"/>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27476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모서리가 둥근 직사각형 24"/>
          <p:cNvSpPr/>
          <p:nvPr/>
        </p:nvSpPr>
        <p:spPr>
          <a:xfrm>
            <a:off x="1304925" y="1228725"/>
            <a:ext cx="6496050" cy="4048125"/>
          </a:xfrm>
          <a:prstGeom prst="roundRect">
            <a:avLst/>
          </a:prstGeom>
          <a:solidFill>
            <a:srgbClr val="E9D0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S PGothic" panose="020B0600070205080204" pitchFamily="34" charset="-128"/>
            </a:endParaRPr>
          </a:p>
        </p:txBody>
      </p:sp>
      <p:sp>
        <p:nvSpPr>
          <p:cNvPr id="32" name="직사각형 31"/>
          <p:cNvSpPr/>
          <p:nvPr/>
        </p:nvSpPr>
        <p:spPr>
          <a:xfrm>
            <a:off x="4905375" y="2124076"/>
            <a:ext cx="1543050" cy="6667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S PGothic" panose="020B0600070205080204" pitchFamily="34" charset="-128"/>
            </a:endParaRPr>
          </a:p>
        </p:txBody>
      </p:sp>
      <p:grpSp>
        <p:nvGrpSpPr>
          <p:cNvPr id="2" name="그룹 28"/>
          <p:cNvGrpSpPr/>
          <p:nvPr/>
        </p:nvGrpSpPr>
        <p:grpSpPr>
          <a:xfrm>
            <a:off x="2114550" y="2867025"/>
            <a:ext cx="1285876" cy="1247775"/>
            <a:chOff x="3168511" y="2953423"/>
            <a:chExt cx="1620000" cy="1620000"/>
          </a:xfrm>
        </p:grpSpPr>
        <p:sp>
          <p:nvSpPr>
            <p:cNvPr id="12" name="타원 11"/>
            <p:cNvSpPr/>
            <p:nvPr/>
          </p:nvSpPr>
          <p:spPr>
            <a:xfrm>
              <a:off x="3168511" y="2953423"/>
              <a:ext cx="1620000" cy="1620000"/>
            </a:xfrm>
            <a:prstGeom prst="ellipse">
              <a:avLst/>
            </a:prstGeom>
            <a:solidFill>
              <a:srgbClr val="EE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S PGothic" panose="020B0600070205080204" pitchFamily="34" charset="-128"/>
              </a:endParaRPr>
            </a:p>
          </p:txBody>
        </p:sp>
        <p:sp>
          <p:nvSpPr>
            <p:cNvPr id="13" name="타원 12"/>
            <p:cNvSpPr/>
            <p:nvPr/>
          </p:nvSpPr>
          <p:spPr>
            <a:xfrm>
              <a:off x="3411511" y="3196423"/>
              <a:ext cx="1134000" cy="113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pc="-150" dirty="0" smtClean="0">
                  <a:latin typeface="MS PGothic" panose="020B0600070205080204" pitchFamily="34" charset="-128"/>
                  <a:ea typeface="MS PGothic" panose="020B0600070205080204" pitchFamily="34" charset="-128"/>
                </a:rPr>
                <a:t>任意後見</a:t>
              </a:r>
              <a:endParaRPr lang="ko-KR" altLang="en-US" spc="-150" dirty="0">
                <a:latin typeface="MS PGothic" panose="020B0600070205080204" pitchFamily="34" charset="-128"/>
              </a:endParaRPr>
            </a:p>
          </p:txBody>
        </p:sp>
      </p:grpSp>
      <p:grpSp>
        <p:nvGrpSpPr>
          <p:cNvPr id="3" name="그룹 28"/>
          <p:cNvGrpSpPr/>
          <p:nvPr/>
        </p:nvGrpSpPr>
        <p:grpSpPr>
          <a:xfrm>
            <a:off x="3533775" y="2857500"/>
            <a:ext cx="1285876" cy="1247775"/>
            <a:chOff x="3168511" y="2953423"/>
            <a:chExt cx="1620000" cy="1620000"/>
          </a:xfrm>
        </p:grpSpPr>
        <p:sp>
          <p:nvSpPr>
            <p:cNvPr id="15" name="타원 14"/>
            <p:cNvSpPr/>
            <p:nvPr/>
          </p:nvSpPr>
          <p:spPr>
            <a:xfrm>
              <a:off x="3168511" y="2953423"/>
              <a:ext cx="1620000" cy="16200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S PGothic" panose="020B0600070205080204" pitchFamily="34" charset="-128"/>
              </a:endParaRPr>
            </a:p>
          </p:txBody>
        </p:sp>
        <p:sp>
          <p:nvSpPr>
            <p:cNvPr id="16" name="타원 15"/>
            <p:cNvSpPr/>
            <p:nvPr/>
          </p:nvSpPr>
          <p:spPr>
            <a:xfrm>
              <a:off x="3411511" y="3196423"/>
              <a:ext cx="1134000" cy="113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pc="-150" dirty="0" smtClean="0">
                  <a:latin typeface="MS PGothic" panose="020B0600070205080204" pitchFamily="34" charset="-128"/>
                  <a:ea typeface="MS PGothic" panose="020B0600070205080204" pitchFamily="34" charset="-128"/>
                </a:rPr>
                <a:t>法</a:t>
              </a:r>
              <a:r>
                <a:rPr lang="ja-JP" altLang="en-US" spc="-150" dirty="0">
                  <a:latin typeface="MS PGothic" panose="020B0600070205080204" pitchFamily="34" charset="-128"/>
                  <a:ea typeface="MS PGothic" panose="020B0600070205080204" pitchFamily="34" charset="-128"/>
                </a:rPr>
                <a:t>定</a:t>
              </a:r>
              <a:r>
                <a:rPr lang="ja-JP" altLang="en-US" spc="-150" dirty="0" smtClean="0">
                  <a:latin typeface="MS PGothic" panose="020B0600070205080204" pitchFamily="34" charset="-128"/>
                  <a:ea typeface="MS PGothic" panose="020B0600070205080204" pitchFamily="34" charset="-128"/>
                </a:rPr>
                <a:t>後見　</a:t>
              </a:r>
              <a:endParaRPr lang="ko-KR" altLang="en-US" spc="-150" dirty="0">
                <a:latin typeface="MS PGothic" panose="020B0600070205080204" pitchFamily="34" charset="-128"/>
              </a:endParaRPr>
            </a:p>
          </p:txBody>
        </p:sp>
      </p:grpSp>
      <p:sp>
        <p:nvSpPr>
          <p:cNvPr id="27" name="직사각형 26"/>
          <p:cNvSpPr/>
          <p:nvPr/>
        </p:nvSpPr>
        <p:spPr>
          <a:xfrm>
            <a:off x="5029199" y="2247900"/>
            <a:ext cx="1284216" cy="4819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S PGothic" panose="020B0600070205080204" pitchFamily="34" charset="-128"/>
            </a:endParaRPr>
          </a:p>
        </p:txBody>
      </p:sp>
      <p:sp>
        <p:nvSpPr>
          <p:cNvPr id="33" name="TextBox 32"/>
          <p:cNvSpPr txBox="1"/>
          <p:nvPr/>
        </p:nvSpPr>
        <p:spPr>
          <a:xfrm>
            <a:off x="5057776" y="2333625"/>
            <a:ext cx="1244394" cy="369332"/>
          </a:xfrm>
          <a:prstGeom prst="rect">
            <a:avLst/>
          </a:prstGeom>
          <a:noFill/>
        </p:spPr>
        <p:txBody>
          <a:bodyPr wrap="square" rtlCol="0">
            <a:spAutoFit/>
          </a:bodyPr>
          <a:lstStyle/>
          <a:p>
            <a:pPr algn="ctr"/>
            <a:r>
              <a:rPr lang="ja-JP" altLang="en-US" b="1" dirty="0" smtClean="0">
                <a:solidFill>
                  <a:schemeClr val="bg1"/>
                </a:solidFill>
                <a:latin typeface="MS PGothic" panose="020B0600070205080204" pitchFamily="34" charset="-128"/>
                <a:ea typeface="MS PGothic" panose="020B0600070205080204" pitchFamily="34" charset="-128"/>
              </a:rPr>
              <a:t>成年後見</a:t>
            </a:r>
            <a:endParaRPr lang="ko-KR" altLang="en-US" b="1" dirty="0">
              <a:solidFill>
                <a:schemeClr val="bg1"/>
              </a:solidFill>
              <a:latin typeface="MS PGothic" panose="020B0600070205080204" pitchFamily="34" charset="-128"/>
            </a:endParaRPr>
          </a:p>
        </p:txBody>
      </p:sp>
      <p:sp>
        <p:nvSpPr>
          <p:cNvPr id="34" name="직사각형 33"/>
          <p:cNvSpPr/>
          <p:nvPr/>
        </p:nvSpPr>
        <p:spPr>
          <a:xfrm>
            <a:off x="5657850" y="3114676"/>
            <a:ext cx="1543050" cy="6667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S PGothic" panose="020B0600070205080204" pitchFamily="34" charset="-128"/>
            </a:endParaRPr>
          </a:p>
        </p:txBody>
      </p:sp>
      <p:sp>
        <p:nvSpPr>
          <p:cNvPr id="35" name="직사각형 34"/>
          <p:cNvSpPr/>
          <p:nvPr/>
        </p:nvSpPr>
        <p:spPr>
          <a:xfrm>
            <a:off x="5781674" y="3238500"/>
            <a:ext cx="1284216" cy="4819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S PGothic" panose="020B0600070205080204" pitchFamily="34" charset="-128"/>
            </a:endParaRPr>
          </a:p>
        </p:txBody>
      </p:sp>
      <p:sp>
        <p:nvSpPr>
          <p:cNvPr id="36" name="TextBox 35"/>
          <p:cNvSpPr txBox="1"/>
          <p:nvPr/>
        </p:nvSpPr>
        <p:spPr>
          <a:xfrm>
            <a:off x="5810251" y="3324225"/>
            <a:ext cx="1244394" cy="369332"/>
          </a:xfrm>
          <a:prstGeom prst="rect">
            <a:avLst/>
          </a:prstGeom>
          <a:noFill/>
        </p:spPr>
        <p:txBody>
          <a:bodyPr wrap="square" rtlCol="0">
            <a:spAutoFit/>
          </a:bodyPr>
          <a:lstStyle/>
          <a:p>
            <a:pPr algn="ctr"/>
            <a:r>
              <a:rPr lang="ja-JP" altLang="en-US" b="1" dirty="0" smtClean="0">
                <a:solidFill>
                  <a:schemeClr val="bg1"/>
                </a:solidFill>
                <a:latin typeface="MS PGothic" panose="020B0600070205080204" pitchFamily="34" charset="-128"/>
                <a:ea typeface="MS PGothic" panose="020B0600070205080204" pitchFamily="34" charset="-128"/>
              </a:rPr>
              <a:t>限定後見</a:t>
            </a:r>
            <a:endParaRPr lang="ko-KR" altLang="en-US" b="1" dirty="0">
              <a:solidFill>
                <a:schemeClr val="bg1"/>
              </a:solidFill>
              <a:latin typeface="MS PGothic" panose="020B0600070205080204" pitchFamily="34" charset="-128"/>
            </a:endParaRPr>
          </a:p>
        </p:txBody>
      </p:sp>
      <p:sp>
        <p:nvSpPr>
          <p:cNvPr id="37" name="직사각형 36"/>
          <p:cNvSpPr/>
          <p:nvPr/>
        </p:nvSpPr>
        <p:spPr>
          <a:xfrm>
            <a:off x="4962525" y="4076701"/>
            <a:ext cx="1543050" cy="6667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S PGothic" panose="020B0600070205080204" pitchFamily="34" charset="-128"/>
            </a:endParaRPr>
          </a:p>
        </p:txBody>
      </p:sp>
      <p:sp>
        <p:nvSpPr>
          <p:cNvPr id="38" name="직사각형 37"/>
          <p:cNvSpPr/>
          <p:nvPr/>
        </p:nvSpPr>
        <p:spPr>
          <a:xfrm>
            <a:off x="5086349" y="4200525"/>
            <a:ext cx="1284216" cy="4819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S PGothic" panose="020B0600070205080204" pitchFamily="34" charset="-128"/>
            </a:endParaRPr>
          </a:p>
        </p:txBody>
      </p:sp>
      <p:sp>
        <p:nvSpPr>
          <p:cNvPr id="39" name="TextBox 38"/>
          <p:cNvSpPr txBox="1"/>
          <p:nvPr/>
        </p:nvSpPr>
        <p:spPr>
          <a:xfrm>
            <a:off x="5114926" y="4286250"/>
            <a:ext cx="1244394" cy="369332"/>
          </a:xfrm>
          <a:prstGeom prst="rect">
            <a:avLst/>
          </a:prstGeom>
          <a:noFill/>
        </p:spPr>
        <p:txBody>
          <a:bodyPr wrap="square" rtlCol="0">
            <a:spAutoFit/>
          </a:bodyPr>
          <a:lstStyle/>
          <a:p>
            <a:pPr algn="ctr"/>
            <a:r>
              <a:rPr lang="ja-JP" altLang="en-US" b="1" dirty="0" smtClean="0">
                <a:solidFill>
                  <a:srgbClr val="FFFF00"/>
                </a:solidFill>
                <a:latin typeface="MS PGothic" panose="020B0600070205080204" pitchFamily="34" charset="-128"/>
                <a:ea typeface="MS PGothic" panose="020B0600070205080204" pitchFamily="34" charset="-128"/>
              </a:rPr>
              <a:t>特定後見</a:t>
            </a:r>
            <a:endParaRPr lang="ko-KR" altLang="en-US" b="1" dirty="0">
              <a:solidFill>
                <a:srgbClr val="FFFF00"/>
              </a:solidFill>
              <a:latin typeface="MS PGothic" panose="020B0600070205080204" pitchFamily="34" charset="-128"/>
            </a:endParaRPr>
          </a:p>
        </p:txBody>
      </p:sp>
      <p:cxnSp>
        <p:nvCxnSpPr>
          <p:cNvPr id="53" name="직선 연결선 52"/>
          <p:cNvCxnSpPr>
            <a:endCxn id="15" idx="7"/>
          </p:cNvCxnSpPr>
          <p:nvPr/>
        </p:nvCxnSpPr>
        <p:spPr>
          <a:xfrm flipH="1">
            <a:off x="4631339" y="2781300"/>
            <a:ext cx="369286" cy="2589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직선 연결선 54"/>
          <p:cNvCxnSpPr/>
          <p:nvPr/>
        </p:nvCxnSpPr>
        <p:spPr>
          <a:xfrm flipH="1">
            <a:off x="4752977" y="3476625"/>
            <a:ext cx="942973" cy="95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1" name="직선 연결선 60"/>
          <p:cNvCxnSpPr/>
          <p:nvPr/>
        </p:nvCxnSpPr>
        <p:spPr>
          <a:xfrm flipH="1" flipV="1">
            <a:off x="4478939" y="4011782"/>
            <a:ext cx="502636" cy="22684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409825" y="1257300"/>
            <a:ext cx="4257675" cy="400110"/>
          </a:xfrm>
          <a:prstGeom prst="rect">
            <a:avLst/>
          </a:prstGeom>
          <a:noFill/>
        </p:spPr>
        <p:txBody>
          <a:bodyPr wrap="square" rtlCol="0">
            <a:spAutoFit/>
          </a:bodyPr>
          <a:lstStyle/>
          <a:p>
            <a:pPr algn="ctr"/>
            <a:r>
              <a:rPr lang="ja-JP" altLang="en-US" sz="2000" b="1" dirty="0" smtClean="0">
                <a:latin typeface="MS PGothic" panose="020B0600070205080204" pitchFamily="34" charset="-128"/>
                <a:ea typeface="MS PGothic" panose="020B0600070205080204" pitchFamily="34" charset="-128"/>
              </a:rPr>
              <a:t>成年後見制度</a:t>
            </a:r>
            <a:endParaRPr lang="ko-KR" altLang="en-US" sz="2000" b="1" dirty="0">
              <a:latin typeface="MS PGothic" panose="020B0600070205080204" pitchFamily="34" charset="-128"/>
            </a:endParaRPr>
          </a:p>
        </p:txBody>
      </p:sp>
      <p:sp>
        <p:nvSpPr>
          <p:cNvPr id="65" name="직사각형 64"/>
          <p:cNvSpPr/>
          <p:nvPr/>
        </p:nvSpPr>
        <p:spPr>
          <a:xfrm>
            <a:off x="4078544" y="1625084"/>
            <a:ext cx="1063112" cy="261610"/>
          </a:xfrm>
          <a:prstGeom prst="rect">
            <a:avLst/>
          </a:prstGeom>
        </p:spPr>
        <p:txBody>
          <a:bodyPr wrap="none">
            <a:spAutoFit/>
          </a:bodyPr>
          <a:lstStyle/>
          <a:p>
            <a:pPr algn="ctr"/>
            <a:r>
              <a:rPr lang="en-US" altLang="ko-KR" sz="1100" b="1" dirty="0" smtClean="0">
                <a:latin typeface="MS PGothic" panose="020B0600070205080204" pitchFamily="34" charset="-128"/>
                <a:ea typeface="MS PGothic" panose="020B0600070205080204" pitchFamily="34" charset="-128"/>
              </a:rPr>
              <a:t>(2013.7.1</a:t>
            </a:r>
            <a:r>
              <a:rPr lang="en-US" altLang="ko-KR" sz="1100" b="1" dirty="0" smtClean="0">
                <a:latin typeface="MS PGothic" panose="020B0600070205080204" pitchFamily="34" charset="-128"/>
                <a:ea typeface="MS PGothic" panose="020B0600070205080204" pitchFamily="34" charset="-128"/>
              </a:rPr>
              <a:t>.</a:t>
            </a:r>
            <a:r>
              <a:rPr lang="ja-JP" altLang="en-US" sz="1100" b="1" dirty="0" smtClean="0">
                <a:latin typeface="MS PGothic" panose="020B0600070205080204" pitchFamily="34" charset="-128"/>
                <a:ea typeface="MS PGothic" panose="020B0600070205080204" pitchFamily="34" charset="-128"/>
              </a:rPr>
              <a:t>施行</a:t>
            </a:r>
            <a:r>
              <a:rPr lang="en-US" altLang="ko-KR" sz="1100" b="1" dirty="0" smtClean="0">
                <a:latin typeface="MS PGothic" panose="020B0600070205080204" pitchFamily="34" charset="-128"/>
                <a:ea typeface="MS PGothic" panose="020B0600070205080204" pitchFamily="34" charset="-128"/>
              </a:rPr>
              <a:t>)</a:t>
            </a:r>
            <a:endParaRPr lang="ko-KR" altLang="en-US" sz="1100" b="1" dirty="0">
              <a:latin typeface="MS PGothic" panose="020B0600070205080204" pitchFamily="34" charset="-128"/>
            </a:endParaRPr>
          </a:p>
        </p:txBody>
      </p:sp>
      <p:cxnSp>
        <p:nvCxnSpPr>
          <p:cNvPr id="26" name="직선 연결선 25"/>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직선 연결선 27"/>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직선 연결선 28"/>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1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lide(fromBottom)">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slide(fromBottom)">
                                      <p:cBhvr>
                                        <p:cTn id="15" dur="500"/>
                                        <p:tgtEl>
                                          <p:spTgt spid="53"/>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slide(fromBottom)">
                                      <p:cBhvr>
                                        <p:cTn id="18" dur="500"/>
                                        <p:tgtEl>
                                          <p:spTgt spid="32"/>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slide(fromBottom)">
                                      <p:cBhvr>
                                        <p:cTn id="21" dur="500"/>
                                        <p:tgtEl>
                                          <p:spTgt spid="33"/>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slide(fromBottom)">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slide(fromBottom)">
                                      <p:cBhvr>
                                        <p:cTn id="29" dur="500"/>
                                        <p:tgtEl>
                                          <p:spTgt spid="55"/>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slide(fromBottom)">
                                      <p:cBhvr>
                                        <p:cTn id="32" dur="500"/>
                                        <p:tgtEl>
                                          <p:spTgt spid="36"/>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slide(fromBottom)">
                                      <p:cBhvr>
                                        <p:cTn id="35" dur="500"/>
                                        <p:tgtEl>
                                          <p:spTgt spid="34"/>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slide(fromBottom)">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slide(fromBottom)">
                                      <p:cBhvr>
                                        <p:cTn id="43" dur="500"/>
                                        <p:tgtEl>
                                          <p:spTgt spid="61"/>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slide(fromBottom)">
                                      <p:cBhvr>
                                        <p:cTn id="46" dur="500"/>
                                        <p:tgtEl>
                                          <p:spTgt spid="39"/>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slide(fromBottom)">
                                      <p:cBhvr>
                                        <p:cTn id="49" dur="500"/>
                                        <p:tgtEl>
                                          <p:spTgt spid="38"/>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slide(fromBottom)">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grpId="1" nodeType="clickEffect">
                                  <p:stCondLst>
                                    <p:cond delay="0"/>
                                  </p:stCondLst>
                                  <p:childTnLst>
                                    <p:animEffect transition="out" filter="fade">
                                      <p:cBhvr>
                                        <p:cTn id="56" dur="2000" tmFilter="0, 0; .2, .5; .8, .5; 1, 0"/>
                                        <p:tgtEl>
                                          <p:spTgt spid="39"/>
                                        </p:tgtEl>
                                      </p:cBhvr>
                                    </p:animEffect>
                                    <p:animScale>
                                      <p:cBhvr>
                                        <p:cTn id="57" dur="1000" autoRev="1" fill="hold"/>
                                        <p:tgtEl>
                                          <p:spTgt spid="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7" grpId="0" animBg="1"/>
      <p:bldP spid="33" grpId="0"/>
      <p:bldP spid="34" grpId="0" animBg="1"/>
      <p:bldP spid="35" grpId="0" animBg="1"/>
      <p:bldP spid="36" grpId="0"/>
      <p:bldP spid="37" grpId="0" animBg="1"/>
      <p:bldP spid="38" grpId="0" animBg="1"/>
      <p:bldP spid="39" grpId="0"/>
      <p:bldP spid="3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그림 34" descr="001.jpg"/>
          <p:cNvPicPr>
            <a:picLocks noChangeAspect="1"/>
          </p:cNvPicPr>
          <p:nvPr/>
        </p:nvPicPr>
        <p:blipFill>
          <a:blip r:embed="rId3" cstate="print"/>
          <a:stretch>
            <a:fillRect/>
          </a:stretch>
        </p:blipFill>
        <p:spPr>
          <a:xfrm>
            <a:off x="3499210" y="4411157"/>
            <a:ext cx="3725158" cy="1895476"/>
          </a:xfrm>
          <a:prstGeom prst="rect">
            <a:avLst/>
          </a:prstGeom>
        </p:spPr>
      </p:pic>
      <p:sp>
        <p:nvSpPr>
          <p:cNvPr id="65538" name="Rectangle 8"/>
          <p:cNvSpPr>
            <a:spLocks noChangeArrowheads="1"/>
          </p:cNvSpPr>
          <p:nvPr/>
        </p:nvSpPr>
        <p:spPr bwMode="auto">
          <a:xfrm>
            <a:off x="0" y="6019800"/>
            <a:ext cx="91440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Font typeface="Wingdings" pitchFamily="2" charset="2"/>
              <a:buChar char="v"/>
              <a:defRPr sz="3200">
                <a:solidFill>
                  <a:schemeClr val="tx1"/>
                </a:solidFill>
                <a:latin typeface="Arial"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tx1"/>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FontTx/>
              <a:buNone/>
            </a:pPr>
            <a:endParaRPr kumimoji="1" lang="ko-KR" altLang="en-US" smtClean="0">
              <a:solidFill>
                <a:srgbClr val="FFFFFF"/>
              </a:solidFill>
              <a:latin typeface="+mn-ea"/>
            </a:endParaRPr>
          </a:p>
        </p:txBody>
      </p:sp>
      <p:sp>
        <p:nvSpPr>
          <p:cNvPr id="5" name="직사각형 4"/>
          <p:cNvSpPr/>
          <p:nvPr/>
        </p:nvSpPr>
        <p:spPr>
          <a:xfrm>
            <a:off x="3667125" y="525780"/>
            <a:ext cx="1890000"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black"/>
              </a:solidFill>
              <a:latin typeface="+mn-ea"/>
            </a:endParaRPr>
          </a:p>
        </p:txBody>
      </p:sp>
      <p:sp>
        <p:nvSpPr>
          <p:cNvPr id="15" name="Bent Arrow 61"/>
          <p:cNvSpPr>
            <a:spLocks noChangeArrowheads="1"/>
          </p:cNvSpPr>
          <p:nvPr/>
        </p:nvSpPr>
        <p:spPr bwMode="gray">
          <a:xfrm rot="10800000" flipH="1">
            <a:off x="1226266" y="3885257"/>
            <a:ext cx="2165350" cy="1833265"/>
          </a:xfrm>
          <a:custGeom>
            <a:avLst/>
            <a:gdLst>
              <a:gd name="T0" fmla="*/ 857250 w 1143000"/>
              <a:gd name="T1" fmla="*/ 0 h 1220056"/>
              <a:gd name="T2" fmla="*/ 857250 w 1143000"/>
              <a:gd name="T3" fmla="*/ 476242 h 1220056"/>
              <a:gd name="T4" fmla="*/ 109539 w 1143000"/>
              <a:gd name="T5" fmla="*/ 1220056 h 1220056"/>
              <a:gd name="T6" fmla="*/ 1143000 w 1143000"/>
              <a:gd name="T7" fmla="*/ 238121 h 1220056"/>
              <a:gd name="T8" fmla="*/ 17694720 60000 65536"/>
              <a:gd name="T9" fmla="*/ 5898240 60000 65536"/>
              <a:gd name="T10" fmla="*/ 5898240 60000 65536"/>
              <a:gd name="T11" fmla="*/ 0 60000 65536"/>
              <a:gd name="T12" fmla="*/ 0 w 1143000"/>
              <a:gd name="T13" fmla="*/ 0 h 1220056"/>
              <a:gd name="T14" fmla="*/ 1143000 w 1143000"/>
              <a:gd name="T15" fmla="*/ 1220056 h 1220056"/>
            </a:gdLst>
            <a:ahLst/>
            <a:cxnLst>
              <a:cxn ang="T8">
                <a:pos x="T0" y="T1"/>
              </a:cxn>
              <a:cxn ang="T9">
                <a:pos x="T2" y="T3"/>
              </a:cxn>
              <a:cxn ang="T10">
                <a:pos x="T4" y="T5"/>
              </a:cxn>
              <a:cxn ang="T11">
                <a:pos x="T6" y="T7"/>
              </a:cxn>
            </a:cxnLst>
            <a:rect l="T12" t="T13" r="T14" b="T15"/>
            <a:pathLst>
              <a:path w="1143000" h="1220056">
                <a:moveTo>
                  <a:pt x="0" y="1220056"/>
                </a:moveTo>
                <a:lnTo>
                  <a:pt x="0" y="628644"/>
                </a:lnTo>
                <a:cubicBezTo>
                  <a:pt x="0" y="352467"/>
                  <a:pt x="223886" y="128581"/>
                  <a:pt x="500063" y="128582"/>
                </a:cubicBezTo>
                <a:cubicBezTo>
                  <a:pt x="500063" y="128582"/>
                  <a:pt x="500063" y="128582"/>
                  <a:pt x="500063" y="128582"/>
                </a:cubicBezTo>
                <a:lnTo>
                  <a:pt x="857250" y="128582"/>
                </a:lnTo>
                <a:lnTo>
                  <a:pt x="857250" y="0"/>
                </a:lnTo>
                <a:lnTo>
                  <a:pt x="1143000" y="238121"/>
                </a:lnTo>
                <a:lnTo>
                  <a:pt x="857250" y="476242"/>
                </a:lnTo>
                <a:lnTo>
                  <a:pt x="857250" y="347661"/>
                </a:lnTo>
                <a:lnTo>
                  <a:pt x="500063" y="347661"/>
                </a:lnTo>
                <a:lnTo>
                  <a:pt x="500062" y="347661"/>
                </a:lnTo>
                <a:cubicBezTo>
                  <a:pt x="344879" y="347661"/>
                  <a:pt x="219079" y="473461"/>
                  <a:pt x="219079" y="628644"/>
                </a:cubicBezTo>
                <a:lnTo>
                  <a:pt x="219079" y="1220056"/>
                </a:lnTo>
                <a:close/>
              </a:path>
            </a:pathLst>
          </a:custGeom>
          <a:solidFill>
            <a:schemeClr val="accent6">
              <a:lumMod val="75000"/>
            </a:schemeClr>
          </a:solidFill>
          <a:ln>
            <a:noFill/>
          </a:ln>
          <a:extLst/>
        </p:spPr>
        <p:txBody>
          <a:bodyPr rot="10800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ko-KR" altLang="ko-KR">
              <a:solidFill>
                <a:schemeClr val="tx2"/>
              </a:solidFill>
              <a:latin typeface="+mn-ea"/>
              <a:cs typeface="Arial" pitchFamily="34" charset="0"/>
            </a:endParaRPr>
          </a:p>
        </p:txBody>
      </p:sp>
      <p:sp>
        <p:nvSpPr>
          <p:cNvPr id="16" name="AutoShape 4"/>
          <p:cNvSpPr>
            <a:spLocks noChangeArrowheads="1"/>
          </p:cNvSpPr>
          <p:nvPr/>
        </p:nvSpPr>
        <p:spPr bwMode="gray">
          <a:xfrm>
            <a:off x="995360" y="1750429"/>
            <a:ext cx="1900239" cy="927683"/>
          </a:xfrm>
          <a:prstGeom prst="roundRect">
            <a:avLst>
              <a:gd name="adj" fmla="val 15417"/>
            </a:avLst>
          </a:prstGeom>
          <a:solidFill>
            <a:schemeClr val="accent2"/>
          </a:solidFill>
          <a:ln>
            <a:noFill/>
          </a:ln>
          <a:effectLst/>
          <a:extLst>
            <a:ext uri="{91240B29-F687-4F45-9708-019B960494DF}">
              <a14:hiddenLine xmlns:a14="http://schemas.microsoft.com/office/drawing/2010/main" w="19050" algn="ctr">
                <a:solidFill>
                  <a:srgbClr val="FF66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solidFill>
                <a:schemeClr val="tx2"/>
              </a:solidFill>
              <a:latin typeface="MS PGothic" panose="020B0600070205080204" pitchFamily="34" charset="-128"/>
            </a:endParaRPr>
          </a:p>
        </p:txBody>
      </p:sp>
      <p:sp>
        <p:nvSpPr>
          <p:cNvPr id="17" name="AutoShape 5"/>
          <p:cNvSpPr>
            <a:spLocks noChangeArrowheads="1"/>
          </p:cNvSpPr>
          <p:nvPr/>
        </p:nvSpPr>
        <p:spPr bwMode="gray">
          <a:xfrm>
            <a:off x="979487" y="2400300"/>
            <a:ext cx="2459459" cy="1905000"/>
          </a:xfrm>
          <a:prstGeom prst="roundRect">
            <a:avLst>
              <a:gd name="adj" fmla="val 8486"/>
            </a:avLst>
          </a:prstGeom>
          <a:solidFill>
            <a:srgbClr val="FFFFFF"/>
          </a:solidFill>
          <a:ln w="2857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solidFill>
                <a:schemeClr val="tx2"/>
              </a:solidFill>
              <a:latin typeface="MS PGothic" panose="020B0600070205080204" pitchFamily="34" charset="-128"/>
            </a:endParaRPr>
          </a:p>
        </p:txBody>
      </p:sp>
      <p:sp>
        <p:nvSpPr>
          <p:cNvPr id="18" name="AutoShape 7"/>
          <p:cNvSpPr>
            <a:spLocks noChangeArrowheads="1"/>
          </p:cNvSpPr>
          <p:nvPr/>
        </p:nvSpPr>
        <p:spPr bwMode="gray">
          <a:xfrm>
            <a:off x="3611563" y="1750430"/>
            <a:ext cx="1824037" cy="980070"/>
          </a:xfrm>
          <a:prstGeom prst="roundRect">
            <a:avLst>
              <a:gd name="adj" fmla="val 16704"/>
            </a:avLst>
          </a:prstGeom>
          <a:solidFill>
            <a:schemeClr val="hlink"/>
          </a:solidFill>
          <a:ln>
            <a:noFill/>
          </a:ln>
          <a:effectLst/>
          <a:extLst>
            <a:ext uri="{91240B29-F687-4F45-9708-019B960494DF}">
              <a14:hiddenLine xmlns:a14="http://schemas.microsoft.com/office/drawing/2010/main" w="19050" algn="ctr">
                <a:solidFill>
                  <a:srgbClr val="FF66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solidFill>
                <a:schemeClr val="tx2"/>
              </a:solidFill>
              <a:latin typeface="MS PGothic" panose="020B0600070205080204" pitchFamily="34" charset="-128"/>
            </a:endParaRPr>
          </a:p>
        </p:txBody>
      </p:sp>
      <p:sp>
        <p:nvSpPr>
          <p:cNvPr id="19" name="AutoShape 8"/>
          <p:cNvSpPr>
            <a:spLocks noChangeArrowheads="1"/>
          </p:cNvSpPr>
          <p:nvPr/>
        </p:nvSpPr>
        <p:spPr bwMode="gray">
          <a:xfrm>
            <a:off x="3611562" y="2469297"/>
            <a:ext cx="2498725" cy="1865312"/>
          </a:xfrm>
          <a:prstGeom prst="roundRect">
            <a:avLst>
              <a:gd name="adj" fmla="val 8486"/>
            </a:avLst>
          </a:prstGeom>
          <a:solidFill>
            <a:srgbClr val="FFFFFF"/>
          </a:solidFill>
          <a:ln w="28575" algn="ctr">
            <a:solidFill>
              <a:schemeClr val="hlink"/>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solidFill>
                <a:schemeClr val="tx2"/>
              </a:solidFill>
              <a:latin typeface="MS PGothic" panose="020B0600070205080204" pitchFamily="34" charset="-128"/>
            </a:endParaRPr>
          </a:p>
        </p:txBody>
      </p:sp>
      <p:sp>
        <p:nvSpPr>
          <p:cNvPr id="25" name="AutoShape 10"/>
          <p:cNvSpPr>
            <a:spLocks noChangeArrowheads="1"/>
          </p:cNvSpPr>
          <p:nvPr/>
        </p:nvSpPr>
        <p:spPr bwMode="gray">
          <a:xfrm>
            <a:off x="6257925" y="1750430"/>
            <a:ext cx="1824038" cy="980070"/>
          </a:xfrm>
          <a:prstGeom prst="roundRect">
            <a:avLst>
              <a:gd name="adj" fmla="val 15630"/>
            </a:avLst>
          </a:prstGeom>
          <a:solidFill>
            <a:srgbClr val="F3A65E"/>
          </a:solidFill>
          <a:ln>
            <a:noFill/>
          </a:ln>
          <a:effectLst/>
          <a:extLst/>
        </p:spPr>
        <p:txBody>
          <a:bodyPr wrap="none" anchor="ctr"/>
          <a:lstStyle/>
          <a:p>
            <a:endParaRPr lang="ko-KR" altLang="en-US">
              <a:solidFill>
                <a:schemeClr val="tx2"/>
              </a:solidFill>
              <a:latin typeface="MS PGothic" panose="020B0600070205080204" pitchFamily="34" charset="-128"/>
            </a:endParaRPr>
          </a:p>
        </p:txBody>
      </p:sp>
      <p:sp>
        <p:nvSpPr>
          <p:cNvPr id="26" name="AutoShape 11"/>
          <p:cNvSpPr>
            <a:spLocks noChangeArrowheads="1"/>
          </p:cNvSpPr>
          <p:nvPr/>
        </p:nvSpPr>
        <p:spPr bwMode="gray">
          <a:xfrm>
            <a:off x="6257925" y="2439988"/>
            <a:ext cx="2595562" cy="1865312"/>
          </a:xfrm>
          <a:prstGeom prst="roundRect">
            <a:avLst>
              <a:gd name="adj" fmla="val 7954"/>
            </a:avLst>
          </a:prstGeom>
          <a:solidFill>
            <a:srgbClr val="FFFFFF"/>
          </a:solidFill>
          <a:ln w="2857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solidFill>
                <a:schemeClr val="tx2"/>
              </a:solidFill>
              <a:latin typeface="MS PGothic" panose="020B0600070205080204" pitchFamily="34" charset="-128"/>
            </a:endParaRPr>
          </a:p>
        </p:txBody>
      </p:sp>
      <p:sp>
        <p:nvSpPr>
          <p:cNvPr id="27" name="Rectangle 627"/>
          <p:cNvSpPr>
            <a:spLocks noChangeArrowheads="1"/>
          </p:cNvSpPr>
          <p:nvPr/>
        </p:nvSpPr>
        <p:spPr bwMode="gray">
          <a:xfrm>
            <a:off x="3666447" y="2587581"/>
            <a:ext cx="2388951"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buFontTx/>
              <a:buChar char="•"/>
            </a:pPr>
            <a:r>
              <a:rPr lang="ja-JP" altLang="en-US" sz="1300" b="1" dirty="0">
                <a:solidFill>
                  <a:schemeClr val="tx2"/>
                </a:solidFill>
                <a:latin typeface="MS PGothic" panose="020B0600070205080204" pitchFamily="34" charset="-128"/>
                <a:ea typeface="MS PGothic" panose="020B0600070205080204" pitchFamily="34" charset="-128"/>
                <a:cs typeface="Arial" pitchFamily="34" charset="0"/>
              </a:rPr>
              <a:t>発達障害者の相続財産、預金財産、公</a:t>
            </a:r>
            <a:r>
              <a:rPr lang="ja-JP" altLang="en-US" sz="1300" b="1" dirty="0" smtClean="0">
                <a:solidFill>
                  <a:schemeClr val="tx2"/>
                </a:solidFill>
                <a:latin typeface="MS PGothic" panose="020B0600070205080204" pitchFamily="34" charset="-128"/>
                <a:ea typeface="MS PGothic" panose="020B0600070205080204" pitchFamily="34" charset="-128"/>
                <a:cs typeface="Arial" pitchFamily="34" charset="0"/>
              </a:rPr>
              <a:t>的移</a:t>
            </a:r>
            <a:r>
              <a:rPr lang="ja-JP" altLang="en-US" sz="1300" b="1" dirty="0">
                <a:solidFill>
                  <a:schemeClr val="tx2"/>
                </a:solidFill>
                <a:latin typeface="MS PGothic" panose="020B0600070205080204" pitchFamily="34" charset="-128"/>
                <a:ea typeface="MS PGothic" panose="020B0600070205080204" pitchFamily="34" charset="-128"/>
                <a:cs typeface="Arial" pitchFamily="34" charset="0"/>
              </a:rPr>
              <a:t>転所得など障害者個人の財産を安定的に管理するた</a:t>
            </a:r>
            <a:r>
              <a:rPr lang="ja-JP" altLang="en-US" sz="1300" b="1" dirty="0" smtClean="0">
                <a:solidFill>
                  <a:schemeClr val="tx2"/>
                </a:solidFill>
                <a:latin typeface="MS PGothic" panose="020B0600070205080204" pitchFamily="34" charset="-128"/>
                <a:ea typeface="MS PGothic" panose="020B0600070205080204" pitchFamily="34" charset="-128"/>
                <a:cs typeface="Arial" pitchFamily="34" charset="0"/>
              </a:rPr>
              <a:t>めに後</a:t>
            </a:r>
            <a:r>
              <a:rPr lang="ja-JP" altLang="en-US" sz="1300" b="1" dirty="0">
                <a:solidFill>
                  <a:schemeClr val="tx2"/>
                </a:solidFill>
                <a:latin typeface="MS PGothic" panose="020B0600070205080204" pitchFamily="34" charset="-128"/>
                <a:ea typeface="MS PGothic" panose="020B0600070205080204" pitchFamily="34" charset="-128"/>
                <a:cs typeface="Arial" pitchFamily="34" charset="0"/>
              </a:rPr>
              <a:t>見人が選任される場合</a:t>
            </a:r>
            <a:endParaRPr lang="ko-KR" altLang="en-US" sz="1300" b="1" dirty="0">
              <a:solidFill>
                <a:schemeClr val="tx2"/>
              </a:solidFill>
              <a:latin typeface="MS PGothic" panose="020B0600070205080204" pitchFamily="34" charset="-128"/>
              <a:cs typeface="Arial" pitchFamily="34" charset="0"/>
            </a:endParaRPr>
          </a:p>
        </p:txBody>
      </p:sp>
      <p:sp>
        <p:nvSpPr>
          <p:cNvPr id="28" name="Text Box 18"/>
          <p:cNvSpPr txBox="1">
            <a:spLocks noChangeArrowheads="1"/>
          </p:cNvSpPr>
          <p:nvPr/>
        </p:nvSpPr>
        <p:spPr bwMode="gray">
          <a:xfrm>
            <a:off x="995360" y="1775643"/>
            <a:ext cx="1900238" cy="33855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p>
            <a:pPr algn="ctr">
              <a:spcBef>
                <a:spcPct val="50000"/>
              </a:spcBef>
            </a:pPr>
            <a:r>
              <a:rPr lang="ja-JP" altLang="en-US" sz="1600" b="1" dirty="0" smtClean="0">
                <a:solidFill>
                  <a:schemeClr val="tx2"/>
                </a:solidFill>
                <a:latin typeface="MS PGothic" panose="020B0600070205080204" pitchFamily="34" charset="-128"/>
                <a:ea typeface="MS PGothic" panose="020B0600070205080204" pitchFamily="34" charset="-128"/>
                <a:cs typeface="Arial" pitchFamily="34" charset="0"/>
              </a:rPr>
              <a:t>権利救済支援</a:t>
            </a:r>
            <a:endParaRPr lang="en-US" altLang="ko-KR" sz="1600" b="1" dirty="0">
              <a:solidFill>
                <a:schemeClr val="tx2"/>
              </a:solidFill>
              <a:latin typeface="MS PGothic" panose="020B0600070205080204" pitchFamily="34" charset="-128"/>
              <a:ea typeface="MS PGothic" panose="020B0600070205080204" pitchFamily="34" charset="-128"/>
              <a:cs typeface="Arial" pitchFamily="34" charset="0"/>
            </a:endParaRPr>
          </a:p>
        </p:txBody>
      </p:sp>
      <p:sp>
        <p:nvSpPr>
          <p:cNvPr id="29" name="Text Box 18"/>
          <p:cNvSpPr txBox="1">
            <a:spLocks noChangeArrowheads="1"/>
          </p:cNvSpPr>
          <p:nvPr/>
        </p:nvSpPr>
        <p:spPr bwMode="gray">
          <a:xfrm>
            <a:off x="3638549" y="1769971"/>
            <a:ext cx="1824037" cy="58477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algn="ctr">
              <a:spcBef>
                <a:spcPct val="50000"/>
              </a:spcBef>
            </a:pPr>
            <a:r>
              <a:rPr lang="ja-JP" altLang="en-US" sz="1600" b="1" dirty="0" smtClean="0">
                <a:solidFill>
                  <a:schemeClr val="tx2"/>
                </a:solidFill>
                <a:latin typeface="MS PGothic" panose="020B0600070205080204" pitchFamily="34" charset="-128"/>
                <a:ea typeface="MS PGothic" panose="020B0600070205080204" pitchFamily="34" charset="-128"/>
                <a:cs typeface="Arial" pitchFamily="34" charset="0"/>
              </a:rPr>
              <a:t>安全な財産管理の支援</a:t>
            </a:r>
            <a:endParaRPr lang="en-US" altLang="ko-KR" sz="1600" b="1" dirty="0">
              <a:solidFill>
                <a:schemeClr val="tx2"/>
              </a:solidFill>
              <a:latin typeface="MS PGothic" panose="020B0600070205080204" pitchFamily="34" charset="-128"/>
              <a:ea typeface="MS PGothic" panose="020B0600070205080204" pitchFamily="34" charset="-128"/>
              <a:cs typeface="Arial" pitchFamily="34" charset="0"/>
            </a:endParaRPr>
          </a:p>
        </p:txBody>
      </p:sp>
      <p:sp>
        <p:nvSpPr>
          <p:cNvPr id="30" name="Text Box 18"/>
          <p:cNvSpPr txBox="1">
            <a:spLocks noChangeArrowheads="1"/>
          </p:cNvSpPr>
          <p:nvPr/>
        </p:nvSpPr>
        <p:spPr bwMode="gray">
          <a:xfrm>
            <a:off x="6262688" y="1795455"/>
            <a:ext cx="1824037" cy="584775"/>
          </a:xfrm>
          <a:prstGeom prst="rect">
            <a:avLst/>
          </a:prstGeom>
          <a:noFill/>
          <a:ln>
            <a:noFill/>
          </a:ln>
          <a:effectLst/>
          <a:extLst/>
        </p:spPr>
        <p:txBody>
          <a:bodyPr>
            <a:spAutoFit/>
          </a:bodyPr>
          <a:lstStyle/>
          <a:p>
            <a:pPr algn="ctr">
              <a:spcBef>
                <a:spcPct val="50000"/>
              </a:spcBef>
            </a:pPr>
            <a:r>
              <a:rPr lang="ja-JP" altLang="en-US" sz="1600" b="1" dirty="0" smtClean="0">
                <a:solidFill>
                  <a:schemeClr val="tx2"/>
                </a:solidFill>
                <a:latin typeface="MS PGothic" panose="020B0600070205080204" pitchFamily="34" charset="-128"/>
                <a:ea typeface="MS PGothic" panose="020B0600070205080204" pitchFamily="34" charset="-128"/>
                <a:cs typeface="Arial" pitchFamily="34" charset="0"/>
              </a:rPr>
              <a:t>安定した生活の</a:t>
            </a:r>
            <a:r>
              <a:rPr lang="ja-JP" altLang="en-US" sz="1600" b="1" dirty="0">
                <a:solidFill>
                  <a:schemeClr val="tx2"/>
                </a:solidFill>
                <a:latin typeface="MS PGothic" panose="020B0600070205080204" pitchFamily="34" charset="-128"/>
                <a:ea typeface="MS PGothic" panose="020B0600070205080204" pitchFamily="34" charset="-128"/>
                <a:cs typeface="Arial" pitchFamily="34" charset="0"/>
              </a:rPr>
              <a:t>　</a:t>
            </a:r>
            <a:r>
              <a:rPr lang="ja-JP" altLang="en-US" sz="1600" b="1" dirty="0" smtClean="0">
                <a:solidFill>
                  <a:schemeClr val="tx2"/>
                </a:solidFill>
                <a:latin typeface="MS PGothic" panose="020B0600070205080204" pitchFamily="34" charset="-128"/>
                <a:ea typeface="MS PGothic" panose="020B0600070205080204" pitchFamily="34" charset="-128"/>
                <a:cs typeface="Arial" pitchFamily="34" charset="0"/>
              </a:rPr>
              <a:t>支援</a:t>
            </a:r>
            <a:endParaRPr lang="en-US" altLang="ko-KR" sz="1600" b="1" dirty="0">
              <a:solidFill>
                <a:schemeClr val="tx2"/>
              </a:solidFill>
              <a:latin typeface="MS PGothic" panose="020B0600070205080204" pitchFamily="34" charset="-128"/>
              <a:ea typeface="MS PGothic" panose="020B0600070205080204" pitchFamily="34" charset="-128"/>
              <a:cs typeface="Arial" pitchFamily="34" charset="0"/>
            </a:endParaRPr>
          </a:p>
        </p:txBody>
      </p:sp>
      <p:sp>
        <p:nvSpPr>
          <p:cNvPr id="31" name="Rectangle 627"/>
          <p:cNvSpPr>
            <a:spLocks noChangeArrowheads="1"/>
          </p:cNvSpPr>
          <p:nvPr/>
        </p:nvSpPr>
        <p:spPr bwMode="gray">
          <a:xfrm>
            <a:off x="995360" y="2429423"/>
            <a:ext cx="245681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buFontTx/>
              <a:buChar char="•"/>
            </a:pPr>
            <a:r>
              <a:rPr lang="ja-JP" altLang="en-US" sz="1300" b="1" dirty="0">
                <a:solidFill>
                  <a:schemeClr val="tx2"/>
                </a:solidFill>
                <a:latin typeface="MS PGothic" panose="020B0600070205080204" pitchFamily="34" charset="-128"/>
                <a:ea typeface="MS PGothic" panose="020B0600070205080204" pitchFamily="34" charset="-128"/>
                <a:cs typeface="Arial" pitchFamily="34" charset="0"/>
              </a:rPr>
              <a:t>発達障害者が労働力の搾取、性</a:t>
            </a:r>
            <a:r>
              <a:rPr lang="ja-JP" altLang="en-US" sz="1300" b="1" dirty="0" smtClean="0">
                <a:solidFill>
                  <a:schemeClr val="tx2"/>
                </a:solidFill>
                <a:latin typeface="MS PGothic" panose="020B0600070205080204" pitchFamily="34" charset="-128"/>
                <a:ea typeface="MS PGothic" panose="020B0600070205080204" pitchFamily="34" charset="-128"/>
                <a:cs typeface="Arial" pitchFamily="34" charset="0"/>
              </a:rPr>
              <a:t>的</a:t>
            </a:r>
            <a:r>
              <a:rPr lang="ja-JP" altLang="en-US" sz="1300" b="1" dirty="0">
                <a:solidFill>
                  <a:schemeClr val="tx2"/>
                </a:solidFill>
                <a:latin typeface="MS PGothic" panose="020B0600070205080204" pitchFamily="34" charset="-128"/>
                <a:ea typeface="MS PGothic" panose="020B0600070205080204" pitchFamily="34" charset="-128"/>
                <a:cs typeface="Arial" pitchFamily="34" charset="0"/>
              </a:rPr>
              <a:t>暴力</a:t>
            </a:r>
            <a:r>
              <a:rPr lang="ja-JP" altLang="en-US" sz="1300" b="1" dirty="0" smtClean="0">
                <a:solidFill>
                  <a:schemeClr val="tx2"/>
                </a:solidFill>
                <a:latin typeface="MS PGothic" panose="020B0600070205080204" pitchFamily="34" charset="-128"/>
                <a:ea typeface="MS PGothic" panose="020B0600070205080204" pitchFamily="34" charset="-128"/>
                <a:cs typeface="Arial" pitchFamily="34" charset="0"/>
              </a:rPr>
              <a:t>、</a:t>
            </a:r>
            <a:r>
              <a:rPr lang="ja-JP" altLang="en-US" sz="1300" b="1" dirty="0">
                <a:solidFill>
                  <a:schemeClr val="tx2"/>
                </a:solidFill>
                <a:latin typeface="MS PGothic" panose="020B0600070205080204" pitchFamily="34" charset="-128"/>
                <a:ea typeface="MS PGothic" panose="020B0600070205080204" pitchFamily="34" charset="-128"/>
                <a:cs typeface="Arial" pitchFamily="34" charset="0"/>
              </a:rPr>
              <a:t>名義盗用詐欺、金</a:t>
            </a:r>
            <a:r>
              <a:rPr lang="ja-JP" altLang="en-US" sz="1300" b="1" dirty="0" smtClean="0">
                <a:solidFill>
                  <a:schemeClr val="tx2"/>
                </a:solidFill>
                <a:latin typeface="MS PGothic" panose="020B0600070205080204" pitchFamily="34" charset="-128"/>
                <a:ea typeface="MS PGothic" panose="020B0600070205080204" pitchFamily="34" charset="-128"/>
                <a:cs typeface="Arial" pitchFamily="34" charset="0"/>
              </a:rPr>
              <a:t>銭</a:t>
            </a:r>
            <a:r>
              <a:rPr lang="ja-JP" altLang="en-US" sz="1300" b="1" dirty="0">
                <a:solidFill>
                  <a:schemeClr val="tx2"/>
                </a:solidFill>
                <a:latin typeface="MS PGothic" panose="020B0600070205080204" pitchFamily="34" charset="-128"/>
                <a:ea typeface="MS PGothic" panose="020B0600070205080204" pitchFamily="34" charset="-128"/>
                <a:cs typeface="Arial" pitchFamily="34" charset="0"/>
              </a:rPr>
              <a:t>詐欺</a:t>
            </a:r>
            <a:r>
              <a:rPr lang="ja-JP" altLang="en-US" sz="1300" b="1" dirty="0" smtClean="0">
                <a:solidFill>
                  <a:schemeClr val="tx2"/>
                </a:solidFill>
                <a:latin typeface="MS PGothic" panose="020B0600070205080204" pitchFamily="34" charset="-128"/>
                <a:ea typeface="MS PGothic" panose="020B0600070205080204" pitchFamily="34" charset="-128"/>
                <a:cs typeface="Arial" pitchFamily="34" charset="0"/>
              </a:rPr>
              <a:t>な</a:t>
            </a:r>
            <a:r>
              <a:rPr lang="ja-JP" altLang="en-US" sz="1300" b="1" dirty="0">
                <a:solidFill>
                  <a:schemeClr val="tx2"/>
                </a:solidFill>
                <a:latin typeface="MS PGothic" panose="020B0600070205080204" pitchFamily="34" charset="-128"/>
                <a:ea typeface="MS PGothic" panose="020B0600070205080204" pitchFamily="34" charset="-128"/>
                <a:cs typeface="Arial" pitchFamily="34" charset="0"/>
              </a:rPr>
              <a:t>どの権利侵害事故に遭った場合</a:t>
            </a:r>
            <a:r>
              <a:rPr lang="ja-JP" altLang="en-US" sz="1300" b="1" dirty="0" smtClean="0">
                <a:solidFill>
                  <a:schemeClr val="tx2"/>
                </a:solidFill>
                <a:latin typeface="MS PGothic" panose="020B0600070205080204" pitchFamily="34" charset="-128"/>
                <a:ea typeface="MS PGothic" panose="020B0600070205080204" pitchFamily="34" charset="-128"/>
                <a:cs typeface="Arial" pitchFamily="34" charset="0"/>
              </a:rPr>
              <a:t>、それ</a:t>
            </a:r>
            <a:r>
              <a:rPr lang="ja-JP" altLang="en-US" sz="1300" b="1" dirty="0">
                <a:solidFill>
                  <a:schemeClr val="tx2"/>
                </a:solidFill>
                <a:latin typeface="MS PGothic" panose="020B0600070205080204" pitchFamily="34" charset="-128"/>
                <a:ea typeface="MS PGothic" panose="020B0600070205080204" pitchFamily="34" charset="-128"/>
                <a:cs typeface="Arial" pitchFamily="34" charset="0"/>
              </a:rPr>
              <a:t>と</a:t>
            </a:r>
            <a:r>
              <a:rPr lang="ja-JP" altLang="en-US" sz="1300" b="1" dirty="0" smtClean="0">
                <a:solidFill>
                  <a:schemeClr val="tx2"/>
                </a:solidFill>
                <a:latin typeface="MS PGothic" panose="020B0600070205080204" pitchFamily="34" charset="-128"/>
                <a:ea typeface="MS PGothic" panose="020B0600070205080204" pitchFamily="34" charset="-128"/>
                <a:cs typeface="Arial" pitchFamily="34" charset="0"/>
              </a:rPr>
              <a:t>関</a:t>
            </a:r>
            <a:r>
              <a:rPr lang="ja-JP" altLang="en-US" sz="1300" b="1" dirty="0">
                <a:solidFill>
                  <a:schemeClr val="tx2"/>
                </a:solidFill>
                <a:latin typeface="MS PGothic" panose="020B0600070205080204" pitchFamily="34" charset="-128"/>
                <a:ea typeface="MS PGothic" panose="020B0600070205080204" pitchFamily="34" charset="-128"/>
                <a:cs typeface="Arial" pitchFamily="34" charset="0"/>
              </a:rPr>
              <a:t>連した法的訴訟を支援するた</a:t>
            </a:r>
            <a:r>
              <a:rPr lang="ja-JP" altLang="en-US" sz="1300" b="1" dirty="0" smtClean="0">
                <a:solidFill>
                  <a:schemeClr val="tx2"/>
                </a:solidFill>
                <a:latin typeface="MS PGothic" panose="020B0600070205080204" pitchFamily="34" charset="-128"/>
                <a:ea typeface="MS PGothic" panose="020B0600070205080204" pitchFamily="34" charset="-128"/>
                <a:cs typeface="Arial" pitchFamily="34" charset="0"/>
              </a:rPr>
              <a:t>めに後</a:t>
            </a:r>
            <a:r>
              <a:rPr lang="ja-JP" altLang="en-US" sz="1300" b="1" dirty="0">
                <a:solidFill>
                  <a:schemeClr val="tx2"/>
                </a:solidFill>
                <a:latin typeface="MS PGothic" panose="020B0600070205080204" pitchFamily="34" charset="-128"/>
                <a:ea typeface="MS PGothic" panose="020B0600070205080204" pitchFamily="34" charset="-128"/>
                <a:cs typeface="Arial" pitchFamily="34" charset="0"/>
              </a:rPr>
              <a:t>見人が選任される場合</a:t>
            </a:r>
            <a:endParaRPr lang="ko-KR" altLang="en-US" sz="1300" b="1" dirty="0">
              <a:solidFill>
                <a:schemeClr val="tx2"/>
              </a:solidFill>
              <a:latin typeface="MS PGothic" panose="020B0600070205080204" pitchFamily="34" charset="-128"/>
              <a:cs typeface="Arial" pitchFamily="34" charset="0"/>
            </a:endParaRPr>
          </a:p>
        </p:txBody>
      </p:sp>
      <p:sp>
        <p:nvSpPr>
          <p:cNvPr id="32" name="Rectangle 627"/>
          <p:cNvSpPr>
            <a:spLocks noChangeArrowheads="1"/>
          </p:cNvSpPr>
          <p:nvPr/>
        </p:nvSpPr>
        <p:spPr bwMode="gray">
          <a:xfrm>
            <a:off x="6337020" y="2576272"/>
            <a:ext cx="2437369"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buFontTx/>
              <a:buChar char="•"/>
            </a:pPr>
            <a:r>
              <a:rPr lang="ja-JP" altLang="en-US" sz="1300" b="1" dirty="0" smtClean="0">
                <a:solidFill>
                  <a:schemeClr val="tx2"/>
                </a:solidFill>
                <a:latin typeface="MS PGothic" panose="020B0600070205080204" pitchFamily="34" charset="-128"/>
                <a:ea typeface="MS PGothic" panose="020B0600070205080204" pitchFamily="34" charset="-128"/>
                <a:cs typeface="Arial" pitchFamily="34" charset="0"/>
              </a:rPr>
              <a:t>施設で生</a:t>
            </a:r>
            <a:r>
              <a:rPr lang="ja-JP" altLang="en-US" sz="1300" b="1" dirty="0">
                <a:solidFill>
                  <a:schemeClr val="tx2"/>
                </a:solidFill>
                <a:latin typeface="MS PGothic" panose="020B0600070205080204" pitchFamily="34" charset="-128"/>
                <a:ea typeface="MS PGothic" panose="020B0600070205080204" pitchFamily="34" charset="-128"/>
                <a:cs typeface="Arial" pitchFamily="34" charset="0"/>
              </a:rPr>
              <a:t>活して</a:t>
            </a:r>
            <a:r>
              <a:rPr lang="ja-JP" altLang="en-US" sz="1300" b="1" dirty="0" smtClean="0">
                <a:solidFill>
                  <a:schemeClr val="tx2"/>
                </a:solidFill>
                <a:latin typeface="MS PGothic" panose="020B0600070205080204" pitchFamily="34" charset="-128"/>
                <a:ea typeface="MS PGothic" panose="020B0600070205080204" pitchFamily="34" charset="-128"/>
                <a:cs typeface="Arial" pitchFamily="34" charset="0"/>
              </a:rPr>
              <a:t>いる発</a:t>
            </a:r>
            <a:r>
              <a:rPr lang="ja-JP" altLang="en-US" sz="1300" b="1" dirty="0">
                <a:solidFill>
                  <a:schemeClr val="tx2"/>
                </a:solidFill>
                <a:latin typeface="MS PGothic" panose="020B0600070205080204" pitchFamily="34" charset="-128"/>
                <a:ea typeface="MS PGothic" panose="020B0600070205080204" pitchFamily="34" charset="-128"/>
                <a:cs typeface="Arial" pitchFamily="34" charset="0"/>
              </a:rPr>
              <a:t>達障害者に対する情緒</a:t>
            </a:r>
            <a:r>
              <a:rPr lang="ja-JP" altLang="en-US" sz="1300" b="1" dirty="0" smtClean="0">
                <a:solidFill>
                  <a:schemeClr val="tx2"/>
                </a:solidFill>
                <a:latin typeface="MS PGothic" panose="020B0600070205080204" pitchFamily="34" charset="-128"/>
                <a:ea typeface="MS PGothic" panose="020B0600070205080204" pitchFamily="34" charset="-128"/>
                <a:cs typeface="Arial" pitchFamily="34" charset="0"/>
              </a:rPr>
              <a:t>的な支援、</a:t>
            </a:r>
            <a:r>
              <a:rPr lang="ja-JP" altLang="en-US" sz="1300" b="1" dirty="0">
                <a:solidFill>
                  <a:schemeClr val="tx2"/>
                </a:solidFill>
                <a:latin typeface="MS PGothic" panose="020B0600070205080204" pitchFamily="34" charset="-128"/>
                <a:ea typeface="MS PGothic" panose="020B0600070205080204" pitchFamily="34" charset="-128"/>
                <a:cs typeface="Arial" pitchFamily="34" charset="0"/>
              </a:rPr>
              <a:t>通帳の管理及</a:t>
            </a:r>
            <a:r>
              <a:rPr lang="ja-JP" altLang="en-US" sz="1300" b="1" dirty="0" smtClean="0">
                <a:solidFill>
                  <a:schemeClr val="tx2"/>
                </a:solidFill>
                <a:latin typeface="MS PGothic" panose="020B0600070205080204" pitchFamily="34" charset="-128"/>
                <a:ea typeface="MS PGothic" panose="020B0600070205080204" pitchFamily="34" charset="-128"/>
                <a:cs typeface="Arial" pitchFamily="34" charset="0"/>
              </a:rPr>
              <a:t>び公法上の行為な</a:t>
            </a:r>
            <a:r>
              <a:rPr lang="ja-JP" altLang="en-US" sz="1300" b="1" dirty="0">
                <a:solidFill>
                  <a:schemeClr val="tx2"/>
                </a:solidFill>
                <a:latin typeface="MS PGothic" panose="020B0600070205080204" pitchFamily="34" charset="-128"/>
                <a:ea typeface="MS PGothic" panose="020B0600070205080204" pitchFamily="34" charset="-128"/>
                <a:cs typeface="Arial" pitchFamily="34" charset="0"/>
              </a:rPr>
              <a:t>どの支</a:t>
            </a:r>
            <a:r>
              <a:rPr lang="ja-JP" altLang="en-US" sz="1300" b="1" dirty="0" smtClean="0">
                <a:solidFill>
                  <a:schemeClr val="tx2"/>
                </a:solidFill>
                <a:latin typeface="MS PGothic" panose="020B0600070205080204" pitchFamily="34" charset="-128"/>
                <a:ea typeface="MS PGothic" panose="020B0600070205080204" pitchFamily="34" charset="-128"/>
                <a:cs typeface="Arial" pitchFamily="34" charset="0"/>
              </a:rPr>
              <a:t>援のために後</a:t>
            </a:r>
            <a:r>
              <a:rPr lang="ja-JP" altLang="en-US" sz="1300" b="1" dirty="0">
                <a:solidFill>
                  <a:schemeClr val="tx2"/>
                </a:solidFill>
                <a:latin typeface="MS PGothic" panose="020B0600070205080204" pitchFamily="34" charset="-128"/>
                <a:ea typeface="MS PGothic" panose="020B0600070205080204" pitchFamily="34" charset="-128"/>
                <a:cs typeface="Arial" pitchFamily="34" charset="0"/>
              </a:rPr>
              <a:t>見人が選任される場合</a:t>
            </a:r>
            <a:endParaRPr lang="ko-KR" altLang="en-US" sz="1300" b="1" dirty="0">
              <a:solidFill>
                <a:schemeClr val="tx2"/>
              </a:solidFill>
              <a:latin typeface="MS PGothic" panose="020B0600070205080204" pitchFamily="34" charset="-128"/>
              <a:cs typeface="Arial" pitchFamily="34" charset="0"/>
            </a:endParaRPr>
          </a:p>
        </p:txBody>
      </p:sp>
      <p:sp>
        <p:nvSpPr>
          <p:cNvPr id="33" name="Rectangle 103"/>
          <p:cNvSpPr>
            <a:spLocks noChangeArrowheads="1"/>
          </p:cNvSpPr>
          <p:nvPr/>
        </p:nvSpPr>
        <p:spPr bwMode="auto">
          <a:xfrm>
            <a:off x="5361789" y="5047307"/>
            <a:ext cx="827794" cy="430887"/>
          </a:xfrm>
          <a:prstGeom prst="rect">
            <a:avLst/>
          </a:prstGeom>
          <a:solidFill>
            <a:schemeClr val="bg1"/>
          </a:solid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ko-KR" altLang="en-US" sz="1050" b="1" dirty="0" smtClean="0">
                <a:solidFill>
                  <a:schemeClr val="tx2"/>
                </a:solidFill>
                <a:latin typeface="+mn-ea"/>
                <a:cs typeface="Arial" pitchFamily="34" charset="0"/>
              </a:rPr>
              <a:t>지역사회</a:t>
            </a:r>
            <a:endParaRPr lang="en-US" altLang="ko-KR" sz="1050" b="1" dirty="0" smtClean="0">
              <a:solidFill>
                <a:schemeClr val="tx2"/>
              </a:solidFill>
              <a:latin typeface="+mn-ea"/>
              <a:cs typeface="Arial" pitchFamily="34" charset="0"/>
            </a:endParaRPr>
          </a:p>
          <a:p>
            <a:pPr algn="ctr" eaLnBrk="1" hangingPunct="1"/>
            <a:r>
              <a:rPr lang="ko-KR" altLang="en-US" sz="1050" b="1" dirty="0" smtClean="0">
                <a:solidFill>
                  <a:schemeClr val="tx2"/>
                </a:solidFill>
                <a:latin typeface="+mn-ea"/>
                <a:cs typeface="Arial" pitchFamily="34" charset="0"/>
              </a:rPr>
              <a:t>자립</a:t>
            </a:r>
            <a:endParaRPr lang="en-US" altLang="ko-KR" b="1" dirty="0">
              <a:solidFill>
                <a:schemeClr val="tx2"/>
              </a:solidFill>
              <a:latin typeface="+mn-ea"/>
              <a:cs typeface="Arial" pitchFamily="34" charset="0"/>
            </a:endParaRPr>
          </a:p>
        </p:txBody>
      </p:sp>
      <p:sp>
        <p:nvSpPr>
          <p:cNvPr id="34" name="Rectangle 103"/>
          <p:cNvSpPr>
            <a:spLocks noChangeArrowheads="1"/>
          </p:cNvSpPr>
          <p:nvPr/>
        </p:nvSpPr>
        <p:spPr bwMode="auto">
          <a:xfrm>
            <a:off x="4437500" y="5128062"/>
            <a:ext cx="744100" cy="415498"/>
          </a:xfrm>
          <a:prstGeom prst="rect">
            <a:avLst/>
          </a:prstGeom>
          <a:solidFill>
            <a:schemeClr val="bg1"/>
          </a:solid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ko-KR" altLang="en-US" sz="1050" b="1" dirty="0" smtClean="0">
                <a:solidFill>
                  <a:schemeClr val="tx2"/>
                </a:solidFill>
                <a:latin typeface="+mn-ea"/>
                <a:cs typeface="Arial" pitchFamily="34" charset="0"/>
              </a:rPr>
              <a:t>지역사회</a:t>
            </a:r>
            <a:endParaRPr lang="en-US" altLang="ko-KR" sz="1050" b="1" dirty="0" smtClean="0">
              <a:solidFill>
                <a:schemeClr val="tx2"/>
              </a:solidFill>
              <a:latin typeface="+mn-ea"/>
              <a:cs typeface="Arial" pitchFamily="34" charset="0"/>
            </a:endParaRPr>
          </a:p>
          <a:p>
            <a:pPr algn="ctr" eaLnBrk="1" hangingPunct="1"/>
            <a:r>
              <a:rPr lang="ko-KR" altLang="en-US" sz="1050" b="1" dirty="0" smtClean="0">
                <a:solidFill>
                  <a:schemeClr val="tx2"/>
                </a:solidFill>
                <a:latin typeface="+mn-ea"/>
                <a:cs typeface="Arial" pitchFamily="34" charset="0"/>
              </a:rPr>
              <a:t>자립</a:t>
            </a:r>
            <a:endParaRPr lang="en-US" altLang="ko-KR" b="1" dirty="0">
              <a:solidFill>
                <a:schemeClr val="tx2"/>
              </a:solidFill>
              <a:latin typeface="+mn-ea"/>
              <a:cs typeface="Arial" pitchFamily="34" charset="0"/>
            </a:endParaRPr>
          </a:p>
        </p:txBody>
      </p:sp>
      <p:sp>
        <p:nvSpPr>
          <p:cNvPr id="24" name="TextBox 23"/>
          <p:cNvSpPr txBox="1">
            <a:spLocks noChangeArrowheads="1"/>
          </p:cNvSpPr>
          <p:nvPr/>
        </p:nvSpPr>
        <p:spPr bwMode="auto">
          <a:xfrm>
            <a:off x="0" y="368584"/>
            <a:ext cx="6629400" cy="731070"/>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r>
              <a:rPr lang="ja-JP" altLang="en-US" sz="3200" dirty="0" smtClean="0">
                <a:solidFill>
                  <a:schemeClr val="bg1"/>
                </a:solidFill>
                <a:latin typeface="MS Gothic" panose="020B0609070205080204" pitchFamily="49" charset="-128"/>
                <a:ea typeface="MS Gothic" panose="020B0609070205080204" pitchFamily="49" charset="-128"/>
              </a:rPr>
              <a:t> </a:t>
            </a:r>
            <a:r>
              <a:rPr lang="zh-TW" altLang="en-US" sz="3200" dirty="0" smtClean="0">
                <a:solidFill>
                  <a:schemeClr val="bg1"/>
                </a:solidFill>
                <a:latin typeface="MS Gothic" panose="020B0609070205080204" pitchFamily="49" charset="-128"/>
                <a:ea typeface="MS Gothic" panose="020B0609070205080204" pitchFamily="49" charset="-128"/>
              </a:rPr>
              <a:t>公</a:t>
            </a:r>
            <a:r>
              <a:rPr lang="zh-TW" altLang="en-US" sz="3200" dirty="0">
                <a:solidFill>
                  <a:schemeClr val="bg1"/>
                </a:solidFill>
                <a:latin typeface="MS Gothic" panose="020B0609070205080204" pitchFamily="49" charset="-128"/>
                <a:ea typeface="MS Gothic" panose="020B0609070205080204" pitchFamily="49" charset="-128"/>
              </a:rPr>
              <a:t>共後見支援事業</a:t>
            </a:r>
            <a:r>
              <a:rPr lang="ja-JP" altLang="en-US" sz="3200" dirty="0" smtClean="0">
                <a:solidFill>
                  <a:schemeClr val="bg1"/>
                </a:solidFill>
                <a:latin typeface="MS Gothic" panose="020B0609070205080204" pitchFamily="49" charset="-128"/>
                <a:ea typeface="MS Gothic" panose="020B0609070205080204" pitchFamily="49" charset="-128"/>
              </a:rPr>
              <a:t>＿事例の</a:t>
            </a:r>
            <a:r>
              <a:rPr lang="ja-JP" altLang="en-US" sz="3200" dirty="0">
                <a:solidFill>
                  <a:schemeClr val="bg1"/>
                </a:solidFill>
                <a:latin typeface="MS Gothic" panose="020B0609070205080204" pitchFamily="49" charset="-128"/>
                <a:ea typeface="MS Gothic" panose="020B0609070205080204" pitchFamily="49" charset="-128"/>
              </a:rPr>
              <a:t>類型</a:t>
            </a:r>
            <a:endParaRPr lang="en-US" altLang="zh-TW" sz="3200" dirty="0">
              <a:solidFill>
                <a:schemeClr val="bg1"/>
              </a:solidFill>
              <a:latin typeface="MS Gothic" panose="020B0609070205080204" pitchFamily="49" charset="-128"/>
              <a:ea typeface="MS Gothic" panose="020B0609070205080204" pitchFamily="49" charset="-128"/>
            </a:endParaRPr>
          </a:p>
        </p:txBody>
      </p:sp>
      <p:cxnSp>
        <p:nvCxnSpPr>
          <p:cNvPr id="22" name="직선 연결선 21"/>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직선 연결선 35"/>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7" name="직선 연결선 36"/>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08164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0" y="2362200"/>
            <a:ext cx="9144000" cy="1038746"/>
          </a:xfrm>
          <a:prstGeom prst="rect">
            <a:avLst/>
          </a:prstGeom>
          <a:no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342900" indent="-342900" algn="ctr"/>
            <a:endParaRPr lang="en-US" altLang="ko-KR" sz="3200" b="1" dirty="0" smtClean="0">
              <a:solidFill>
                <a:schemeClr val="bg1"/>
              </a:solidFill>
              <a:latin typeface="MS Gothic" panose="020B0609070205080204" pitchFamily="49" charset="-128"/>
              <a:ea typeface="MS Gothic" panose="020B0609070205080204" pitchFamily="49" charset="-128"/>
            </a:endParaRPr>
          </a:p>
          <a:p>
            <a:pPr marL="342900" indent="-342900" algn="r">
              <a:lnSpc>
                <a:spcPts val="4000"/>
              </a:lnSpc>
            </a:pPr>
            <a:r>
              <a:rPr lang="en-US" altLang="ko-KR" sz="3200" dirty="0" smtClean="0">
                <a:solidFill>
                  <a:schemeClr val="accent6">
                    <a:lumMod val="75000"/>
                  </a:schemeClr>
                </a:solidFill>
                <a:latin typeface="MS Gothic" panose="020B0609070205080204" pitchFamily="49" charset="-128"/>
                <a:ea typeface="MS Gothic" panose="020B0609070205080204" pitchFamily="49" charset="-128"/>
              </a:rPr>
              <a:t>4. </a:t>
            </a:r>
            <a:r>
              <a:rPr lang="ja-JP" altLang="en-US" sz="3200" dirty="0" smtClean="0">
                <a:solidFill>
                  <a:schemeClr val="accent6">
                    <a:lumMod val="75000"/>
                  </a:schemeClr>
                </a:solidFill>
                <a:latin typeface="MS Gothic" panose="020B0609070205080204" pitchFamily="49" charset="-128"/>
                <a:ea typeface="MS Gothic" panose="020B0609070205080204" pitchFamily="49" charset="-128"/>
              </a:rPr>
              <a:t>権利救済事業</a:t>
            </a:r>
            <a:endParaRPr lang="en-US" altLang="ko-KR" sz="3200" dirty="0" smtClean="0">
              <a:solidFill>
                <a:srgbClr val="F5AD4D"/>
              </a:solidFill>
              <a:latin typeface="MS Gothic" panose="020B0609070205080204" pitchFamily="49" charset="-128"/>
              <a:ea typeface="MS Gothic" panose="020B0609070205080204" pitchFamily="49" charset="-128"/>
            </a:endParaRPr>
          </a:p>
        </p:txBody>
      </p:sp>
      <p:cxnSp>
        <p:nvCxnSpPr>
          <p:cNvPr id="7" name="직선 연결선 6"/>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pic>
        <p:nvPicPr>
          <p:cNvPr id="10" name="그림 9" descr="캡처.JPG"/>
          <p:cNvPicPr>
            <a:picLocks noChangeAspect="1"/>
          </p:cNvPicPr>
          <p:nvPr/>
        </p:nvPicPr>
        <p:blipFill>
          <a:blip r:embed="rId2" cstate="print"/>
          <a:stretch>
            <a:fillRect/>
          </a:stretch>
        </p:blipFill>
        <p:spPr>
          <a:xfrm>
            <a:off x="6948213" y="0"/>
            <a:ext cx="2195787" cy="7143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0" y="346800"/>
            <a:ext cx="7448550" cy="710552"/>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r>
              <a:rPr lang="en-US" altLang="ko-KR" sz="3200" dirty="0" smtClean="0">
                <a:solidFill>
                  <a:schemeClr val="bg1"/>
                </a:solidFill>
                <a:latin typeface="MS Gothic" panose="020B0609070205080204" pitchFamily="49" charset="-128"/>
                <a:ea typeface="MS Gothic" panose="020B0609070205080204" pitchFamily="49" charset="-128"/>
              </a:rPr>
              <a:t> </a:t>
            </a:r>
            <a:r>
              <a:rPr lang="ja-JP" altLang="en-US" sz="3200" dirty="0" smtClean="0">
                <a:solidFill>
                  <a:schemeClr val="bg1"/>
                </a:solidFill>
                <a:latin typeface="MS Gothic" panose="020B0609070205080204" pitchFamily="49" charset="-128"/>
                <a:ea typeface="MS Gothic" panose="020B0609070205080204" pitchFamily="49" charset="-128"/>
              </a:rPr>
              <a:t>権利救済の手続き</a:t>
            </a:r>
            <a:endParaRPr lang="ko-KR" altLang="en-US" sz="3200" b="1" dirty="0">
              <a:latin typeface="MS Gothic" panose="020B0609070205080204" pitchFamily="49" charset="-128"/>
            </a:endParaRPr>
          </a:p>
        </p:txBody>
      </p:sp>
      <p:cxnSp>
        <p:nvCxnSpPr>
          <p:cNvPr id="6" name="직선 연결선 5"/>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10" name="다이어그램 9"/>
          <p:cNvGraphicFramePr/>
          <p:nvPr>
            <p:extLst>
              <p:ext uri="{D42A27DB-BD31-4B8C-83A1-F6EECF244321}">
                <p14:modId xmlns:p14="http://schemas.microsoft.com/office/powerpoint/2010/main" val="2374147345"/>
              </p:ext>
            </p:extLst>
          </p:nvPr>
        </p:nvGraphicFramePr>
        <p:xfrm>
          <a:off x="438150" y="1673224"/>
          <a:ext cx="8067675" cy="4137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4860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0" y="346800"/>
            <a:ext cx="7448550" cy="710552"/>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r>
              <a:rPr lang="ja-JP" altLang="en-US" sz="3200" dirty="0" smtClean="0">
                <a:solidFill>
                  <a:schemeClr val="bg1"/>
                </a:solidFill>
                <a:latin typeface="MS Gothic" panose="020B0609070205080204" pitchFamily="49" charset="-128"/>
                <a:ea typeface="MS Gothic" panose="020B0609070205080204" pitchFamily="49" charset="-128"/>
              </a:rPr>
              <a:t> 権</a:t>
            </a:r>
            <a:r>
              <a:rPr lang="ja-JP" altLang="en-US" sz="3200" dirty="0">
                <a:solidFill>
                  <a:schemeClr val="bg1"/>
                </a:solidFill>
                <a:latin typeface="MS Gothic" panose="020B0609070205080204" pitchFamily="49" charset="-128"/>
                <a:ea typeface="MS Gothic" panose="020B0609070205080204" pitchFamily="49" charset="-128"/>
              </a:rPr>
              <a:t>利救</a:t>
            </a:r>
            <a:r>
              <a:rPr lang="ja-JP" altLang="en-US" sz="3200" dirty="0" smtClean="0">
                <a:solidFill>
                  <a:schemeClr val="bg1"/>
                </a:solidFill>
                <a:latin typeface="MS Gothic" panose="020B0609070205080204" pitchFamily="49" charset="-128"/>
                <a:ea typeface="MS Gothic" panose="020B0609070205080204" pitchFamily="49" charset="-128"/>
              </a:rPr>
              <a:t>済＿目的および支援対象</a:t>
            </a:r>
            <a:endParaRPr lang="ko-KR" altLang="en-US" sz="3200" b="1" dirty="0">
              <a:latin typeface="MS Gothic" panose="020B0609070205080204" pitchFamily="49" charset="-128"/>
            </a:endParaRPr>
          </a:p>
        </p:txBody>
      </p:sp>
      <p:sp>
        <p:nvSpPr>
          <p:cNvPr id="3" name="내용 개체 틀 2"/>
          <p:cNvSpPr>
            <a:spLocks noGrp="1"/>
          </p:cNvSpPr>
          <p:nvPr>
            <p:ph idx="1"/>
          </p:nvPr>
        </p:nvSpPr>
        <p:spPr>
          <a:xfrm>
            <a:off x="229418" y="1448966"/>
            <a:ext cx="8914582" cy="4896544"/>
          </a:xfrm>
        </p:spPr>
        <p:txBody>
          <a:bodyPr>
            <a:noAutofit/>
          </a:bodyPr>
          <a:lstStyle/>
          <a:p>
            <a:pPr marL="0" indent="0">
              <a:lnSpc>
                <a:spcPct val="150000"/>
              </a:lnSpc>
              <a:buNone/>
            </a:pPr>
            <a:r>
              <a:rPr lang="ja-JP" altLang="en-US" sz="2500" b="1" dirty="0" smtClean="0">
                <a:latin typeface="MS PGothic" panose="020B0600070205080204" pitchFamily="34" charset="-128"/>
                <a:ea typeface="MS PGothic" panose="020B0600070205080204" pitchFamily="34" charset="-128"/>
              </a:rPr>
              <a:t>ア．目</a:t>
            </a:r>
            <a:r>
              <a:rPr lang="ja-JP" altLang="en-US" sz="2500" b="1" dirty="0">
                <a:latin typeface="MS PGothic" panose="020B0600070205080204" pitchFamily="34" charset="-128"/>
                <a:ea typeface="MS PGothic" panose="020B0600070205080204" pitchFamily="34" charset="-128"/>
              </a:rPr>
              <a:t>的</a:t>
            </a:r>
          </a:p>
          <a:p>
            <a:pPr marL="0" indent="0">
              <a:lnSpc>
                <a:spcPct val="150000"/>
              </a:lnSpc>
              <a:buNone/>
            </a:pPr>
            <a:r>
              <a:rPr lang="ja-JP" altLang="en-US" sz="2000" dirty="0">
                <a:latin typeface="MS PGothic" panose="020B0600070205080204" pitchFamily="34" charset="-128"/>
                <a:ea typeface="MS PGothic" panose="020B0600070205080204" pitchFamily="34" charset="-128"/>
              </a:rPr>
              <a:t>・刑事事件の当事</a:t>
            </a:r>
            <a:r>
              <a:rPr lang="ja-JP" altLang="en-US" sz="2000" dirty="0" smtClean="0">
                <a:latin typeface="MS PGothic" panose="020B0600070205080204" pitchFamily="34" charset="-128"/>
                <a:ea typeface="MS PGothic" panose="020B0600070205080204" pitchFamily="34" charset="-128"/>
              </a:rPr>
              <a:t>者（被</a:t>
            </a:r>
            <a:r>
              <a:rPr lang="ja-JP" altLang="en-US" sz="2000" dirty="0">
                <a:latin typeface="MS PGothic" panose="020B0600070205080204" pitchFamily="34" charset="-128"/>
                <a:ea typeface="MS PGothic" panose="020B0600070205080204" pitchFamily="34" charset="-128"/>
              </a:rPr>
              <a:t>害者、加害</a:t>
            </a:r>
            <a:r>
              <a:rPr lang="ja-JP" altLang="en-US" sz="2000" dirty="0" smtClean="0">
                <a:latin typeface="MS PGothic" panose="020B0600070205080204" pitchFamily="34" charset="-128"/>
                <a:ea typeface="MS PGothic" panose="020B0600070205080204" pitchFamily="34" charset="-128"/>
              </a:rPr>
              <a:t>者）に</a:t>
            </a:r>
            <a:r>
              <a:rPr lang="ja-JP" altLang="en-US" sz="2000" dirty="0">
                <a:latin typeface="MS PGothic" panose="020B0600070205080204" pitchFamily="34" charset="-128"/>
                <a:ea typeface="MS PGothic" panose="020B0600070205080204" pitchFamily="34" charset="-128"/>
              </a:rPr>
              <a:t>なった発達障害者の権益擁護に向けて保護措置および刑事司法手続きの支援</a:t>
            </a:r>
            <a:r>
              <a:rPr lang="ja-JP" altLang="en-US" sz="2000" dirty="0" smtClean="0">
                <a:latin typeface="MS PGothic" panose="020B0600070205080204" pitchFamily="34" charset="-128"/>
                <a:ea typeface="MS PGothic" panose="020B0600070205080204" pitchFamily="34" charset="-128"/>
              </a:rPr>
              <a:t>を行う。</a:t>
            </a:r>
            <a:endParaRPr lang="ja-JP" altLang="en-US" sz="2000" dirty="0">
              <a:latin typeface="MS PGothic" panose="020B0600070205080204" pitchFamily="34" charset="-128"/>
              <a:ea typeface="MS PGothic" panose="020B0600070205080204" pitchFamily="34" charset="-128"/>
            </a:endParaRPr>
          </a:p>
          <a:p>
            <a:pPr marL="0" indent="0">
              <a:lnSpc>
                <a:spcPct val="150000"/>
              </a:lnSpc>
              <a:buNone/>
            </a:pPr>
            <a:r>
              <a:rPr lang="ja-JP" altLang="en-US" sz="2000" dirty="0">
                <a:latin typeface="MS PGothic" panose="020B0600070205080204" pitchFamily="34" charset="-128"/>
                <a:ea typeface="MS PGothic" panose="020B0600070205080204" pitchFamily="34" charset="-128"/>
              </a:rPr>
              <a:t>・発達障害者の社会参加を促進</a:t>
            </a:r>
            <a:r>
              <a:rPr lang="ja-JP" altLang="en-US" sz="2000" dirty="0" smtClean="0">
                <a:latin typeface="MS PGothic" panose="020B0600070205080204" pitchFamily="34" charset="-128"/>
                <a:ea typeface="MS PGothic" panose="020B0600070205080204" pitchFamily="34" charset="-128"/>
              </a:rPr>
              <a:t>し、</a:t>
            </a:r>
            <a:r>
              <a:rPr lang="ja-JP" altLang="en-US" sz="2000" dirty="0">
                <a:latin typeface="MS PGothic" panose="020B0600070205080204" pitchFamily="34" charset="-128"/>
                <a:ea typeface="MS PGothic" panose="020B0600070205080204" pitchFamily="34" charset="-128"/>
              </a:rPr>
              <a:t>権利を保護し、人間らしい生活を営むことに貢献することを目的</a:t>
            </a:r>
            <a:r>
              <a:rPr lang="ja-JP" altLang="en-US" sz="2000" dirty="0" smtClean="0">
                <a:latin typeface="MS PGothic" panose="020B0600070205080204" pitchFamily="34" charset="-128"/>
                <a:ea typeface="MS PGothic" panose="020B0600070205080204" pitchFamily="34" charset="-128"/>
              </a:rPr>
              <a:t>とする。</a:t>
            </a:r>
            <a:r>
              <a:rPr lang="ja-JP" altLang="en-US" sz="2000" dirty="0">
                <a:latin typeface="MS PGothic" panose="020B0600070205080204" pitchFamily="34" charset="-128"/>
                <a:ea typeface="MS PGothic" panose="020B0600070205080204" pitchFamily="34" charset="-128"/>
              </a:rPr>
              <a:t>　</a:t>
            </a:r>
            <a:r>
              <a:rPr lang="ja-JP" altLang="en-US" sz="2000" dirty="0" smtClean="0">
                <a:latin typeface="MS PGothic" panose="020B0600070205080204" pitchFamily="34" charset="-128"/>
                <a:ea typeface="MS PGothic" panose="020B0600070205080204" pitchFamily="34" charset="-128"/>
              </a:rPr>
              <a:t>　　　　　　　　　　　　　　　　　　　　　　　　　　　　　　　　　　　　　＊発</a:t>
            </a:r>
            <a:r>
              <a:rPr lang="ja-JP" altLang="en-US" sz="2000" dirty="0">
                <a:latin typeface="MS PGothic" panose="020B0600070205080204" pitchFamily="34" charset="-128"/>
                <a:ea typeface="MS PGothic" panose="020B0600070205080204" pitchFamily="34" charset="-128"/>
              </a:rPr>
              <a:t>達障害</a:t>
            </a:r>
            <a:r>
              <a:rPr lang="ja-JP" altLang="en-US" sz="2000" dirty="0" smtClean="0">
                <a:latin typeface="MS PGothic" panose="020B0600070205080204" pitchFamily="34" charset="-128"/>
                <a:ea typeface="MS PGothic" panose="020B0600070205080204" pitchFamily="34" charset="-128"/>
              </a:rPr>
              <a:t>者の権</a:t>
            </a:r>
            <a:r>
              <a:rPr lang="ja-JP" altLang="en-US" sz="2000" dirty="0">
                <a:latin typeface="MS PGothic" panose="020B0600070205080204" pitchFamily="34" charset="-128"/>
                <a:ea typeface="MS PGothic" panose="020B0600070205080204" pitchFamily="34" charset="-128"/>
              </a:rPr>
              <a:t>利保障および支援に関する法律</a:t>
            </a:r>
            <a:r>
              <a:rPr lang="en-US" altLang="ja-JP" sz="2000" dirty="0">
                <a:latin typeface="MS PGothic" panose="020B0600070205080204" pitchFamily="34" charset="-128"/>
                <a:ea typeface="MS PGothic" panose="020B0600070205080204" pitchFamily="34" charset="-128"/>
              </a:rPr>
              <a:t>(</a:t>
            </a:r>
            <a:r>
              <a:rPr lang="ja-JP" altLang="en-US" sz="2000" dirty="0">
                <a:latin typeface="MS PGothic" panose="020B0600070205080204" pitchFamily="34" charset="-128"/>
                <a:ea typeface="MS PGothic" panose="020B0600070205080204" pitchFamily="34" charset="-128"/>
              </a:rPr>
              <a:t>以</a:t>
            </a:r>
            <a:r>
              <a:rPr lang="ja-JP" altLang="en-US" sz="2000" dirty="0" smtClean="0">
                <a:latin typeface="MS PGothic" panose="020B0600070205080204" pitchFamily="34" charset="-128"/>
                <a:ea typeface="MS PGothic" panose="020B0600070205080204" pitchFamily="34" charset="-128"/>
              </a:rPr>
              <a:t>下「法」という</a:t>
            </a:r>
            <a:r>
              <a:rPr lang="en-US" altLang="ja-JP" sz="2000" dirty="0" smtClean="0">
                <a:latin typeface="MS PGothic" panose="020B0600070205080204" pitchFamily="34" charset="-128"/>
                <a:ea typeface="MS PGothic" panose="020B0600070205080204" pitchFamily="34" charset="-128"/>
              </a:rPr>
              <a:t>)</a:t>
            </a:r>
            <a:r>
              <a:rPr lang="ja-JP" altLang="en-US" sz="2000" dirty="0" smtClean="0">
                <a:latin typeface="MS PGothic" panose="020B0600070205080204" pitchFamily="34" charset="-128"/>
                <a:ea typeface="MS PGothic" panose="020B0600070205080204" pitchFamily="34" charset="-128"/>
              </a:rPr>
              <a:t>の第</a:t>
            </a:r>
            <a:r>
              <a:rPr lang="en-US" altLang="ja-JP" sz="2000" dirty="0">
                <a:latin typeface="MS PGothic" panose="020B0600070205080204" pitchFamily="34" charset="-128"/>
                <a:ea typeface="MS PGothic" panose="020B0600070205080204" pitchFamily="34" charset="-128"/>
              </a:rPr>
              <a:t>1</a:t>
            </a:r>
            <a:r>
              <a:rPr lang="ja-JP" altLang="en-US" sz="2000" dirty="0">
                <a:latin typeface="MS PGothic" panose="020B0600070205080204" pitchFamily="34" charset="-128"/>
                <a:ea typeface="MS PGothic" panose="020B0600070205080204" pitchFamily="34" charset="-128"/>
              </a:rPr>
              <a:t>条参</a:t>
            </a:r>
            <a:r>
              <a:rPr lang="ja-JP" altLang="en-US" sz="2000" dirty="0" smtClean="0">
                <a:latin typeface="MS PGothic" panose="020B0600070205080204" pitchFamily="34" charset="-128"/>
                <a:ea typeface="MS PGothic" panose="020B0600070205080204" pitchFamily="34" charset="-128"/>
              </a:rPr>
              <a:t>照。</a:t>
            </a:r>
            <a:endParaRPr lang="en-US" altLang="ja-JP" sz="2000" dirty="0" smtClean="0">
              <a:latin typeface="MS PGothic" panose="020B0600070205080204" pitchFamily="34" charset="-128"/>
              <a:ea typeface="MS PGothic" panose="020B0600070205080204" pitchFamily="34" charset="-128"/>
            </a:endParaRPr>
          </a:p>
          <a:p>
            <a:pPr marL="0" indent="0">
              <a:lnSpc>
                <a:spcPct val="150000"/>
              </a:lnSpc>
              <a:buNone/>
            </a:pPr>
            <a:endParaRPr lang="en-US" altLang="ja-JP" sz="700" dirty="0" smtClean="0">
              <a:latin typeface="MS PGothic" panose="020B0600070205080204" pitchFamily="34" charset="-128"/>
              <a:ea typeface="MS PGothic" panose="020B0600070205080204" pitchFamily="34" charset="-128"/>
            </a:endParaRPr>
          </a:p>
          <a:p>
            <a:pPr marL="0" indent="0">
              <a:lnSpc>
                <a:spcPct val="150000"/>
              </a:lnSpc>
              <a:buNone/>
            </a:pPr>
            <a:r>
              <a:rPr lang="ja-JP" altLang="en-US" sz="2500" b="1" dirty="0" smtClean="0">
                <a:latin typeface="MS PGothic" panose="020B0600070205080204" pitchFamily="34" charset="-128"/>
                <a:ea typeface="MS PGothic" panose="020B0600070205080204" pitchFamily="34" charset="-128"/>
              </a:rPr>
              <a:t>イ．</a:t>
            </a:r>
            <a:r>
              <a:rPr lang="zh-TW" altLang="en-US" sz="2500" b="1" dirty="0" smtClean="0">
                <a:latin typeface="MS PGothic" panose="020B0600070205080204" pitchFamily="34" charset="-128"/>
                <a:ea typeface="MS PGothic" panose="020B0600070205080204" pitchFamily="34" charset="-128"/>
              </a:rPr>
              <a:t>支</a:t>
            </a:r>
            <a:r>
              <a:rPr lang="zh-TW" altLang="en-US" sz="2500" b="1" dirty="0">
                <a:latin typeface="MS PGothic" panose="020B0600070205080204" pitchFamily="34" charset="-128"/>
                <a:ea typeface="MS PGothic" panose="020B0600070205080204" pitchFamily="34" charset="-128"/>
              </a:rPr>
              <a:t>援対象</a:t>
            </a:r>
          </a:p>
          <a:p>
            <a:pPr marL="0" indent="0">
              <a:lnSpc>
                <a:spcPct val="150000"/>
              </a:lnSpc>
              <a:buNone/>
            </a:pPr>
            <a:r>
              <a:rPr lang="zh-TW" altLang="en-US" sz="2000" dirty="0">
                <a:latin typeface="MS PGothic" panose="020B0600070205080204" pitchFamily="34" charset="-128"/>
                <a:ea typeface="MS PGothic" panose="020B0600070205080204" pitchFamily="34" charset="-128"/>
              </a:rPr>
              <a:t>発達障害</a:t>
            </a:r>
            <a:r>
              <a:rPr lang="zh-TW" altLang="en-US" sz="2000" dirty="0" smtClean="0">
                <a:latin typeface="MS PGothic" panose="020B0600070205080204" pitchFamily="34" charset="-128"/>
                <a:ea typeface="MS PGothic" panose="020B0600070205080204" pitchFamily="34" charset="-128"/>
              </a:rPr>
              <a:t>者</a:t>
            </a:r>
            <a:r>
              <a:rPr lang="ja-JP" altLang="en-US" sz="2000" dirty="0" smtClean="0">
                <a:latin typeface="MS PGothic" panose="020B0600070205080204" pitchFamily="34" charset="-128"/>
                <a:ea typeface="MS PGothic" panose="020B0600070205080204" pitchFamily="34" charset="-128"/>
              </a:rPr>
              <a:t>（</a:t>
            </a:r>
            <a:r>
              <a:rPr lang="zh-TW" altLang="en-US" sz="2000" dirty="0" smtClean="0">
                <a:latin typeface="MS PGothic" panose="020B0600070205080204" pitchFamily="34" charset="-128"/>
                <a:ea typeface="MS PGothic" panose="020B0600070205080204" pitchFamily="34" charset="-128"/>
              </a:rPr>
              <a:t>知</a:t>
            </a:r>
            <a:r>
              <a:rPr lang="zh-TW" altLang="en-US" sz="2000" dirty="0">
                <a:latin typeface="MS PGothic" panose="020B0600070205080204" pitchFamily="34" charset="-128"/>
                <a:ea typeface="MS PGothic" panose="020B0600070205080204" pitchFamily="34" charset="-128"/>
              </a:rPr>
              <a:t>的障害者、自閉性障害</a:t>
            </a:r>
            <a:r>
              <a:rPr lang="zh-TW" altLang="en-US" sz="2000" dirty="0" smtClean="0">
                <a:latin typeface="MS PGothic" panose="020B0600070205080204" pitchFamily="34" charset="-128"/>
                <a:ea typeface="MS PGothic" panose="020B0600070205080204" pitchFamily="34" charset="-128"/>
              </a:rPr>
              <a:t>者</a:t>
            </a:r>
            <a:r>
              <a:rPr lang="ja-JP" altLang="en-US" sz="2000" dirty="0">
                <a:latin typeface="MS PGothic" panose="020B0600070205080204" pitchFamily="34" charset="-128"/>
                <a:ea typeface="MS PGothic" panose="020B0600070205080204" pitchFamily="34" charset="-128"/>
              </a:rPr>
              <a:t>）</a:t>
            </a:r>
            <a:r>
              <a:rPr lang="en-US" altLang="zh-TW" sz="2000" dirty="0" smtClean="0">
                <a:latin typeface="MS PGothic" panose="020B0600070205080204" pitchFamily="34" charset="-128"/>
                <a:ea typeface="MS PGothic" panose="020B0600070205080204" pitchFamily="34" charset="-128"/>
              </a:rPr>
              <a:t>(</a:t>
            </a:r>
            <a:r>
              <a:rPr lang="zh-TW" altLang="en-US" sz="2000" dirty="0">
                <a:latin typeface="MS PGothic" panose="020B0600070205080204" pitchFamily="34" charset="-128"/>
                <a:ea typeface="MS PGothic" panose="020B0600070205080204" pitchFamily="34" charset="-128"/>
              </a:rPr>
              <a:t>法第</a:t>
            </a:r>
            <a:r>
              <a:rPr lang="en-US" altLang="zh-TW" sz="2000" dirty="0">
                <a:latin typeface="MS PGothic" panose="020B0600070205080204" pitchFamily="34" charset="-128"/>
                <a:ea typeface="MS PGothic" panose="020B0600070205080204" pitchFamily="34" charset="-128"/>
              </a:rPr>
              <a:t>2</a:t>
            </a:r>
            <a:r>
              <a:rPr lang="zh-TW" altLang="en-US" sz="2000" dirty="0" smtClean="0">
                <a:latin typeface="MS PGothic" panose="020B0600070205080204" pitchFamily="34" charset="-128"/>
                <a:ea typeface="MS PGothic" panose="020B0600070205080204" pitchFamily="34" charset="-128"/>
              </a:rPr>
              <a:t>条</a:t>
            </a:r>
            <a:r>
              <a:rPr lang="ja-JP" altLang="en-US" sz="2000" dirty="0" smtClean="0">
                <a:latin typeface="MS PGothic" panose="020B0600070205080204" pitchFamily="34" charset="-128"/>
                <a:ea typeface="MS PGothic" panose="020B0600070205080204" pitchFamily="34" charset="-128"/>
              </a:rPr>
              <a:t>）</a:t>
            </a:r>
            <a:endParaRPr lang="en-US" altLang="ko-KR" sz="2000" dirty="0" smtClean="0">
              <a:latin typeface="MS PGothic" panose="020B0600070205080204" pitchFamily="34" charset="-128"/>
              <a:ea typeface="MS PGothic" panose="020B0600070205080204" pitchFamily="34" charset="-128"/>
            </a:endParaRPr>
          </a:p>
        </p:txBody>
      </p:sp>
      <p:cxnSp>
        <p:nvCxnSpPr>
          <p:cNvPr id="5" name="직선 연결선 4"/>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998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25252" y="1842592"/>
            <a:ext cx="8252023" cy="872033"/>
          </a:xfrm>
        </p:spPr>
        <p:txBody>
          <a:bodyPr>
            <a:noAutofit/>
          </a:bodyPr>
          <a:lstStyle/>
          <a:p>
            <a:pPr marL="0" indent="0">
              <a:buNone/>
            </a:pPr>
            <a:r>
              <a:rPr lang="ja-JP" altLang="en-US" sz="2000" dirty="0" smtClean="0">
                <a:latin typeface="MS PGothic" panose="020B0600070205080204" pitchFamily="34" charset="-128"/>
                <a:ea typeface="MS PGothic" panose="020B0600070205080204" pitchFamily="34" charset="-128"/>
              </a:rPr>
              <a:t>・</a:t>
            </a:r>
            <a:r>
              <a:rPr lang="ja-JP" altLang="en-US" sz="2000" dirty="0">
                <a:latin typeface="MS PGothic" panose="020B0600070205080204" pitchFamily="34" charset="-128"/>
                <a:ea typeface="MS PGothic" panose="020B0600070205080204" pitchFamily="34" charset="-128"/>
              </a:rPr>
              <a:t>発達障害</a:t>
            </a:r>
            <a:r>
              <a:rPr lang="ja-JP" altLang="en-US" sz="2000" dirty="0" smtClean="0">
                <a:latin typeface="MS PGothic" panose="020B0600070205080204" pitchFamily="34" charset="-128"/>
                <a:ea typeface="MS PGothic" panose="020B0600070205080204" pitchFamily="34" charset="-128"/>
              </a:rPr>
              <a:t>者を対象とした犯</a:t>
            </a:r>
            <a:r>
              <a:rPr lang="ja-JP" altLang="en-US" sz="2000" dirty="0">
                <a:latin typeface="MS PGothic" panose="020B0600070205080204" pitchFamily="34" charset="-128"/>
                <a:ea typeface="MS PGothic" panose="020B0600070205080204" pitchFamily="34" charset="-128"/>
              </a:rPr>
              <a:t>罪が発生した場</a:t>
            </a:r>
            <a:r>
              <a:rPr lang="ja-JP" altLang="en-US" sz="2000" dirty="0" smtClean="0">
                <a:latin typeface="MS PGothic" panose="020B0600070205080204" pitchFamily="34" charset="-128"/>
                <a:ea typeface="MS PGothic" panose="020B0600070205080204" pitchFamily="34" charset="-128"/>
              </a:rPr>
              <a:t>合（被</a:t>
            </a:r>
            <a:r>
              <a:rPr lang="ja-JP" altLang="en-US" sz="2000" dirty="0">
                <a:latin typeface="MS PGothic" panose="020B0600070205080204" pitchFamily="34" charset="-128"/>
                <a:ea typeface="MS PGothic" panose="020B0600070205080204" pitchFamily="34" charset="-128"/>
              </a:rPr>
              <a:t>害</a:t>
            </a:r>
            <a:r>
              <a:rPr lang="ja-JP" altLang="en-US" sz="2000" dirty="0" smtClean="0">
                <a:latin typeface="MS PGothic" panose="020B0600070205080204" pitchFamily="34" charset="-128"/>
                <a:ea typeface="MS PGothic" panose="020B0600070205080204" pitchFamily="34" charset="-128"/>
              </a:rPr>
              <a:t>者）、</a:t>
            </a:r>
            <a:r>
              <a:rPr lang="ja-JP" altLang="en-US" sz="2000" dirty="0">
                <a:latin typeface="MS PGothic" panose="020B0600070205080204" pitchFamily="34" charset="-128"/>
                <a:ea typeface="MS PGothic" panose="020B0600070205080204" pitchFamily="34" charset="-128"/>
              </a:rPr>
              <a:t>発達障害者が捜査機関及び裁</a:t>
            </a:r>
            <a:r>
              <a:rPr lang="ja-JP" altLang="en-US" sz="2000" dirty="0" smtClean="0">
                <a:latin typeface="MS PGothic" panose="020B0600070205080204" pitchFamily="34" charset="-128"/>
                <a:ea typeface="MS PGothic" panose="020B0600070205080204" pitchFamily="34" charset="-128"/>
              </a:rPr>
              <a:t>判への出</a:t>
            </a:r>
            <a:r>
              <a:rPr lang="ja-JP" altLang="en-US" sz="2000" dirty="0">
                <a:latin typeface="MS PGothic" panose="020B0600070205080204" pitchFamily="34" charset="-128"/>
                <a:ea typeface="MS PGothic" panose="020B0600070205080204" pitchFamily="34" charset="-128"/>
              </a:rPr>
              <a:t>頭をする場</a:t>
            </a:r>
            <a:r>
              <a:rPr lang="ja-JP" altLang="en-US" sz="2000" dirty="0" smtClean="0">
                <a:latin typeface="MS PGothic" panose="020B0600070205080204" pitchFamily="34" charset="-128"/>
                <a:ea typeface="MS PGothic" panose="020B0600070205080204" pitchFamily="34" charset="-128"/>
              </a:rPr>
              <a:t>合（被</a:t>
            </a:r>
            <a:r>
              <a:rPr lang="ja-JP" altLang="en-US" sz="2000" dirty="0">
                <a:latin typeface="MS PGothic" panose="020B0600070205080204" pitchFamily="34" charset="-128"/>
                <a:ea typeface="MS PGothic" panose="020B0600070205080204" pitchFamily="34" charset="-128"/>
              </a:rPr>
              <a:t>害者、加害</a:t>
            </a:r>
            <a:r>
              <a:rPr lang="ja-JP" altLang="en-US" sz="2000" dirty="0" smtClean="0">
                <a:latin typeface="MS PGothic" panose="020B0600070205080204" pitchFamily="34" charset="-128"/>
                <a:ea typeface="MS PGothic" panose="020B0600070205080204" pitchFamily="34" charset="-128"/>
              </a:rPr>
              <a:t>者）に</a:t>
            </a:r>
            <a:r>
              <a:rPr lang="ja-JP" altLang="en-US" sz="2000" dirty="0">
                <a:latin typeface="MS PGothic" panose="020B0600070205080204" pitchFamily="34" charset="-128"/>
                <a:ea typeface="MS PGothic" panose="020B0600070205080204" pitchFamily="34" charset="-128"/>
              </a:rPr>
              <a:t>保護措置および刑事司法手続きを支</a:t>
            </a:r>
            <a:r>
              <a:rPr lang="ja-JP" altLang="en-US" sz="2000" dirty="0" smtClean="0">
                <a:latin typeface="MS PGothic" panose="020B0600070205080204" pitchFamily="34" charset="-128"/>
                <a:ea typeface="MS PGothic" panose="020B0600070205080204" pitchFamily="34" charset="-128"/>
              </a:rPr>
              <a:t>援する。</a:t>
            </a:r>
            <a:endParaRPr lang="en-US" altLang="ko-KR" sz="2000" dirty="0" smtClean="0">
              <a:latin typeface="MS PGothic" panose="020B0600070205080204" pitchFamily="34" charset="-128"/>
              <a:ea typeface="MS PGothic" panose="020B0600070205080204" pitchFamily="34" charset="-128"/>
            </a:endParaRPr>
          </a:p>
        </p:txBody>
      </p:sp>
      <p:sp>
        <p:nvSpPr>
          <p:cNvPr id="4" name="TextBox 12"/>
          <p:cNvSpPr txBox="1">
            <a:spLocks noChangeArrowheads="1"/>
          </p:cNvSpPr>
          <p:nvPr/>
        </p:nvSpPr>
        <p:spPr bwMode="auto">
          <a:xfrm>
            <a:off x="0" y="346800"/>
            <a:ext cx="7448550" cy="710552"/>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r>
              <a:rPr lang="ja-JP" altLang="en-US" sz="3200" dirty="0" smtClean="0">
                <a:solidFill>
                  <a:schemeClr val="bg1"/>
                </a:solidFill>
                <a:latin typeface="MS Gothic" panose="020B0609070205080204" pitchFamily="49" charset="-128"/>
                <a:ea typeface="MS Gothic" panose="020B0609070205080204" pitchFamily="49" charset="-128"/>
              </a:rPr>
              <a:t> 権</a:t>
            </a:r>
            <a:r>
              <a:rPr lang="ja-JP" altLang="en-US" sz="3200" dirty="0">
                <a:solidFill>
                  <a:schemeClr val="bg1"/>
                </a:solidFill>
                <a:latin typeface="MS Gothic" panose="020B0609070205080204" pitchFamily="49" charset="-128"/>
                <a:ea typeface="MS Gothic" panose="020B0609070205080204" pitchFamily="49" charset="-128"/>
              </a:rPr>
              <a:t>利救済</a:t>
            </a:r>
            <a:r>
              <a:rPr lang="ja-JP" altLang="en-US" sz="3200" dirty="0" smtClean="0">
                <a:solidFill>
                  <a:schemeClr val="bg1"/>
                </a:solidFill>
                <a:latin typeface="MS Gothic" panose="020B0609070205080204" pitchFamily="49" charset="-128"/>
                <a:ea typeface="MS Gothic" panose="020B0609070205080204" pitchFamily="49" charset="-128"/>
              </a:rPr>
              <a:t>＿具体的な支援内容</a:t>
            </a:r>
            <a:endParaRPr lang="ko-KR" altLang="en-US" sz="3200" b="1" dirty="0">
              <a:latin typeface="+mn-ea"/>
            </a:endParaRPr>
          </a:p>
        </p:txBody>
      </p:sp>
      <p:cxnSp>
        <p:nvCxnSpPr>
          <p:cNvPr id="5" name="직선 연결선 4"/>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
        <p:nvSpPr>
          <p:cNvPr id="9" name="직사각형 8"/>
          <p:cNvSpPr/>
          <p:nvPr/>
        </p:nvSpPr>
        <p:spPr>
          <a:xfrm>
            <a:off x="561974" y="3405991"/>
            <a:ext cx="8029575" cy="2308324"/>
          </a:xfrm>
          <a:prstGeom prst="rect">
            <a:avLst/>
          </a:prstGeom>
          <a:solidFill>
            <a:schemeClr val="accent2">
              <a:lumMod val="20000"/>
              <a:lumOff val="80000"/>
            </a:schemeClr>
          </a:solidFill>
          <a:ln cap="rnd">
            <a:noFill/>
            <a:prstDash val="sysDot"/>
          </a:ln>
        </p:spPr>
        <p:txBody>
          <a:bodyPr wrap="square">
            <a:spAutoFit/>
          </a:bodyPr>
          <a:lstStyle/>
          <a:p>
            <a:r>
              <a:rPr lang="en-US" altLang="ko-KR" dirty="0" smtClean="0">
                <a:latin typeface="MS PGothic" panose="020B0600070205080204" pitchFamily="34" charset="-128"/>
                <a:ea typeface="MS PGothic" panose="020B0600070205080204" pitchFamily="34" charset="-128"/>
              </a:rPr>
              <a:t>※</a:t>
            </a:r>
            <a:r>
              <a:rPr lang="ja-JP" altLang="en-US" dirty="0">
                <a:latin typeface="MS PGothic" panose="020B0600070205080204" pitchFamily="34" charset="-128"/>
                <a:ea typeface="MS PGothic" panose="020B0600070205080204" pitchFamily="34" charset="-128"/>
              </a:rPr>
              <a:t>発達障害者対象の犯</a:t>
            </a:r>
            <a:r>
              <a:rPr lang="ja-JP" altLang="en-US" dirty="0" smtClean="0">
                <a:latin typeface="MS PGothic" panose="020B0600070205080204" pitchFamily="34" charset="-128"/>
                <a:ea typeface="MS PGothic" panose="020B0600070205080204" pitchFamily="34" charset="-128"/>
              </a:rPr>
              <a:t>罪（発</a:t>
            </a:r>
            <a:r>
              <a:rPr lang="ja-JP" altLang="en-US" dirty="0">
                <a:latin typeface="MS PGothic" panose="020B0600070205080204" pitchFamily="34" charset="-128"/>
                <a:ea typeface="MS PGothic" panose="020B0600070205080204" pitchFamily="34" charset="-128"/>
              </a:rPr>
              <a:t>達障害者</a:t>
            </a:r>
            <a:r>
              <a:rPr lang="ja-JP" altLang="en-US" dirty="0" smtClean="0">
                <a:latin typeface="MS PGothic" panose="020B0600070205080204" pitchFamily="34" charset="-128"/>
                <a:ea typeface="MS PGothic" panose="020B0600070205080204" pitchFamily="34" charset="-128"/>
              </a:rPr>
              <a:t>法の第</a:t>
            </a:r>
            <a:r>
              <a:rPr lang="en-US" altLang="ja-JP" dirty="0">
                <a:latin typeface="MS PGothic" panose="020B0600070205080204" pitchFamily="34" charset="-128"/>
                <a:ea typeface="MS PGothic" panose="020B0600070205080204" pitchFamily="34" charset="-128"/>
              </a:rPr>
              <a:t>14</a:t>
            </a:r>
            <a:r>
              <a:rPr lang="ja-JP" altLang="en-US" dirty="0" smtClean="0">
                <a:latin typeface="MS PGothic" panose="020B0600070205080204" pitchFamily="34" charset="-128"/>
                <a:ea typeface="MS PGothic" panose="020B0600070205080204" pitchFamily="34" charset="-128"/>
              </a:rPr>
              <a:t>条</a:t>
            </a:r>
            <a:r>
              <a:rPr lang="ja-JP" altLang="en-US" dirty="0">
                <a:latin typeface="MS PGothic" panose="020B0600070205080204" pitchFamily="34" charset="-128"/>
                <a:ea typeface="MS PGothic" panose="020B0600070205080204" pitchFamily="34" charset="-128"/>
              </a:rPr>
              <a:t>）</a:t>
            </a:r>
            <a:endParaRPr lang="en-US" altLang="ja-JP" dirty="0">
              <a:latin typeface="MS PGothic" panose="020B0600070205080204" pitchFamily="34" charset="-128"/>
              <a:ea typeface="MS PGothic" panose="020B0600070205080204" pitchFamily="34" charset="-128"/>
            </a:endParaRPr>
          </a:p>
          <a:p>
            <a:r>
              <a:rPr lang="ja-JP" altLang="en-US" dirty="0" smtClean="0">
                <a:latin typeface="MS PGothic" panose="020B0600070205080204" pitchFamily="34" charset="-128"/>
                <a:ea typeface="MS PGothic" panose="020B0600070205080204" pitchFamily="34" charset="-128"/>
              </a:rPr>
              <a:t>　　</a:t>
            </a:r>
            <a:r>
              <a:rPr lang="en-US" altLang="ja-JP" dirty="0" smtClean="0">
                <a:latin typeface="MS PGothic" panose="020B0600070205080204" pitchFamily="34" charset="-128"/>
                <a:ea typeface="MS PGothic" panose="020B0600070205080204" pitchFamily="34" charset="-128"/>
              </a:rPr>
              <a:t>-</a:t>
            </a:r>
            <a:r>
              <a:rPr lang="ja-JP" altLang="en-US" dirty="0">
                <a:latin typeface="MS PGothic" panose="020B0600070205080204" pitchFamily="34" charset="-128"/>
                <a:ea typeface="MS PGothic" panose="020B0600070205080204" pitchFamily="34" charset="-128"/>
              </a:rPr>
              <a:t>遺棄</a:t>
            </a:r>
            <a:r>
              <a:rPr lang="ja-JP" altLang="en-US" dirty="0" smtClean="0">
                <a:latin typeface="MS PGothic" panose="020B0600070205080204" pitchFamily="34" charset="-128"/>
                <a:ea typeface="MS PGothic" panose="020B0600070205080204" pitchFamily="34" charset="-128"/>
              </a:rPr>
              <a:t>ま</a:t>
            </a:r>
            <a:r>
              <a:rPr lang="ja-JP" altLang="en-US" dirty="0">
                <a:latin typeface="MS PGothic" panose="020B0600070205080204" pitchFamily="34" charset="-128"/>
                <a:ea typeface="MS PGothic" panose="020B0600070205080204" pitchFamily="34" charset="-128"/>
              </a:rPr>
              <a:t>たは存続</a:t>
            </a:r>
            <a:r>
              <a:rPr lang="ja-JP" altLang="en-US" dirty="0" smtClean="0">
                <a:latin typeface="MS PGothic" panose="020B0600070205080204" pitchFamily="34" charset="-128"/>
                <a:ea typeface="MS PGothic" panose="020B0600070205080204" pitchFamily="34" charset="-128"/>
              </a:rPr>
              <a:t>の遺棄（捨</a:t>
            </a:r>
            <a:r>
              <a:rPr lang="ja-JP" altLang="en-US" dirty="0">
                <a:latin typeface="MS PGothic" panose="020B0600070205080204" pitchFamily="34" charset="-128"/>
                <a:ea typeface="MS PGothic" panose="020B0600070205080204" pitchFamily="34" charset="-128"/>
              </a:rPr>
              <a:t>てたり放置する行</a:t>
            </a:r>
            <a:r>
              <a:rPr lang="ja-JP" altLang="en-US" dirty="0" smtClean="0">
                <a:latin typeface="MS PGothic" panose="020B0600070205080204" pitchFamily="34" charset="-128"/>
                <a:ea typeface="MS PGothic" panose="020B0600070205080204" pitchFamily="34" charset="-128"/>
              </a:rPr>
              <a:t>為）</a:t>
            </a:r>
            <a:endParaRPr lang="en-US" altLang="ja-JP" dirty="0">
              <a:latin typeface="MS PGothic" panose="020B0600070205080204" pitchFamily="34" charset="-128"/>
              <a:ea typeface="MS PGothic" panose="020B0600070205080204" pitchFamily="34" charset="-128"/>
            </a:endParaRPr>
          </a:p>
          <a:p>
            <a:r>
              <a:rPr lang="ja-JP" altLang="en-US" dirty="0" smtClean="0">
                <a:latin typeface="MS PGothic" panose="020B0600070205080204" pitchFamily="34" charset="-128"/>
                <a:ea typeface="MS PGothic" panose="020B0600070205080204" pitchFamily="34" charset="-128"/>
              </a:rPr>
              <a:t>　　</a:t>
            </a:r>
            <a:r>
              <a:rPr lang="en-US" altLang="ja-JP" dirty="0" smtClean="0">
                <a:latin typeface="MS PGothic" panose="020B0600070205080204" pitchFamily="34" charset="-128"/>
                <a:ea typeface="MS PGothic" panose="020B0600070205080204" pitchFamily="34" charset="-128"/>
              </a:rPr>
              <a:t>-</a:t>
            </a:r>
            <a:r>
              <a:rPr lang="ja-JP" altLang="en-US" dirty="0">
                <a:latin typeface="MS PGothic" panose="020B0600070205080204" pitchFamily="34" charset="-128"/>
                <a:ea typeface="MS PGothic" panose="020B0600070205080204" pitchFamily="34" charset="-128"/>
              </a:rPr>
              <a:t>虐待または存続虐</a:t>
            </a:r>
            <a:r>
              <a:rPr lang="ja-JP" altLang="en-US" dirty="0" smtClean="0">
                <a:latin typeface="MS PGothic" panose="020B0600070205080204" pitchFamily="34" charset="-128"/>
                <a:ea typeface="MS PGothic" panose="020B0600070205080204" pitchFamily="34" charset="-128"/>
              </a:rPr>
              <a:t>待（身</a:t>
            </a:r>
            <a:r>
              <a:rPr lang="ja-JP" altLang="en-US" dirty="0">
                <a:latin typeface="MS PGothic" panose="020B0600070205080204" pitchFamily="34" charset="-128"/>
                <a:ea typeface="MS PGothic" panose="020B0600070205080204" pitchFamily="34" charset="-128"/>
              </a:rPr>
              <a:t>体的・精神的な苛酷行</a:t>
            </a:r>
            <a:r>
              <a:rPr lang="ja-JP" altLang="en-US" dirty="0" smtClean="0">
                <a:latin typeface="MS PGothic" panose="020B0600070205080204" pitchFamily="34" charset="-128"/>
                <a:ea typeface="MS PGothic" panose="020B0600070205080204" pitchFamily="34" charset="-128"/>
              </a:rPr>
              <a:t>為）</a:t>
            </a:r>
            <a:endParaRPr lang="en-US" altLang="ja-JP" dirty="0">
              <a:latin typeface="MS PGothic" panose="020B0600070205080204" pitchFamily="34" charset="-128"/>
              <a:ea typeface="MS PGothic" panose="020B0600070205080204" pitchFamily="34" charset="-128"/>
            </a:endParaRPr>
          </a:p>
          <a:p>
            <a:r>
              <a:rPr lang="ja-JP" altLang="en-US" dirty="0" smtClean="0">
                <a:latin typeface="MS PGothic" panose="020B0600070205080204" pitchFamily="34" charset="-128"/>
                <a:ea typeface="MS PGothic" panose="020B0600070205080204" pitchFamily="34" charset="-128"/>
              </a:rPr>
              <a:t>　　</a:t>
            </a:r>
            <a:r>
              <a:rPr lang="en-US" altLang="ja-JP" dirty="0" smtClean="0">
                <a:latin typeface="MS PGothic" panose="020B0600070205080204" pitchFamily="34" charset="-128"/>
                <a:ea typeface="MS PGothic" panose="020B0600070205080204" pitchFamily="34" charset="-128"/>
              </a:rPr>
              <a:t>-</a:t>
            </a:r>
            <a:r>
              <a:rPr lang="ja-JP" altLang="en-US" dirty="0">
                <a:latin typeface="MS PGothic" panose="020B0600070205080204" pitchFamily="34" charset="-128"/>
                <a:ea typeface="MS PGothic" panose="020B0600070205080204" pitchFamily="34" charset="-128"/>
              </a:rPr>
              <a:t>略取</a:t>
            </a:r>
            <a:r>
              <a:rPr lang="ja-JP" altLang="en-US" dirty="0" smtClean="0">
                <a:latin typeface="MS PGothic" panose="020B0600070205080204" pitchFamily="34" charset="-128"/>
                <a:ea typeface="MS PGothic" panose="020B0600070205080204" pitchFamily="34" charset="-128"/>
              </a:rPr>
              <a:t>、誘引、</a:t>
            </a:r>
            <a:r>
              <a:rPr lang="ja-JP" altLang="en-US" dirty="0">
                <a:latin typeface="MS PGothic" panose="020B0600070205080204" pitchFamily="34" charset="-128"/>
                <a:ea typeface="MS PGothic" panose="020B0600070205080204" pitchFamily="34" charset="-128"/>
              </a:rPr>
              <a:t>人身売買および関連犯</a:t>
            </a:r>
            <a:r>
              <a:rPr lang="ja-JP" altLang="en-US" dirty="0" smtClean="0">
                <a:latin typeface="MS PGothic" panose="020B0600070205080204" pitchFamily="34" charset="-128"/>
                <a:ea typeface="MS PGothic" panose="020B0600070205080204" pitchFamily="34" charset="-128"/>
              </a:rPr>
              <a:t>罪（障</a:t>
            </a:r>
            <a:r>
              <a:rPr lang="ja-JP" altLang="en-US" dirty="0">
                <a:latin typeface="MS PGothic" panose="020B0600070205080204" pitchFamily="34" charset="-128"/>
                <a:ea typeface="MS PGothic" panose="020B0600070205080204" pitchFamily="34" charset="-128"/>
              </a:rPr>
              <a:t>害・致傷、殺人・致死</a:t>
            </a:r>
            <a:r>
              <a:rPr lang="ja-JP" altLang="en-US" dirty="0" smtClean="0">
                <a:latin typeface="MS PGothic" panose="020B0600070205080204" pitchFamily="34" charset="-128"/>
                <a:ea typeface="MS PGothic" panose="020B0600070205080204" pitchFamily="34" charset="-128"/>
              </a:rPr>
              <a:t>、隠</a:t>
            </a:r>
            <a:r>
              <a:rPr lang="ja-JP" altLang="en-US" dirty="0">
                <a:latin typeface="MS PGothic" panose="020B0600070205080204" pitchFamily="34" charset="-128"/>
                <a:ea typeface="MS PGothic" panose="020B0600070205080204" pitchFamily="34" charset="-128"/>
              </a:rPr>
              <a:t>匿な</a:t>
            </a:r>
            <a:r>
              <a:rPr lang="ja-JP" altLang="en-US" dirty="0" smtClean="0">
                <a:latin typeface="MS PGothic" panose="020B0600070205080204" pitchFamily="34" charset="-128"/>
                <a:ea typeface="MS PGothic" panose="020B0600070205080204" pitchFamily="34" charset="-128"/>
              </a:rPr>
              <a:t>ど</a:t>
            </a:r>
            <a:r>
              <a:rPr lang="en-US" altLang="ja-JP" dirty="0" smtClean="0">
                <a:latin typeface="MS PGothic" panose="020B0600070205080204" pitchFamily="34" charset="-128"/>
                <a:ea typeface="MS PGothic" panose="020B0600070205080204" pitchFamily="34" charset="-128"/>
              </a:rPr>
              <a:t>)</a:t>
            </a:r>
            <a:endParaRPr lang="en-US" altLang="ja-JP" dirty="0">
              <a:latin typeface="MS PGothic" panose="020B0600070205080204" pitchFamily="34" charset="-128"/>
              <a:ea typeface="MS PGothic" panose="020B0600070205080204" pitchFamily="34" charset="-128"/>
            </a:endParaRPr>
          </a:p>
          <a:p>
            <a:r>
              <a:rPr lang="ja-JP" altLang="en-US" dirty="0" smtClean="0">
                <a:latin typeface="MS PGothic" panose="020B0600070205080204" pitchFamily="34" charset="-128"/>
                <a:ea typeface="MS PGothic" panose="020B0600070205080204" pitchFamily="34" charset="-128"/>
              </a:rPr>
              <a:t>　　</a:t>
            </a:r>
            <a:r>
              <a:rPr lang="en-US" altLang="ja-JP" dirty="0" smtClean="0">
                <a:latin typeface="MS PGothic" panose="020B0600070205080204" pitchFamily="34" charset="-128"/>
                <a:ea typeface="MS PGothic" panose="020B0600070205080204" pitchFamily="34" charset="-128"/>
              </a:rPr>
              <a:t>-</a:t>
            </a:r>
            <a:r>
              <a:rPr lang="ja-JP" altLang="en-US" dirty="0">
                <a:latin typeface="MS PGothic" panose="020B0600070205080204" pitchFamily="34" charset="-128"/>
                <a:ea typeface="MS PGothic" panose="020B0600070205080204" pitchFamily="34" charset="-128"/>
              </a:rPr>
              <a:t>性暴力犯罪</a:t>
            </a:r>
          </a:p>
          <a:p>
            <a:r>
              <a:rPr lang="ja-JP" altLang="en-US" dirty="0" smtClean="0">
                <a:latin typeface="MS PGothic" panose="020B0600070205080204" pitchFamily="34" charset="-128"/>
                <a:ea typeface="MS PGothic" panose="020B0600070205080204" pitchFamily="34" charset="-128"/>
              </a:rPr>
              <a:t>　　</a:t>
            </a:r>
            <a:r>
              <a:rPr lang="en-US" altLang="ja-JP" dirty="0" smtClean="0">
                <a:latin typeface="MS PGothic" panose="020B0600070205080204" pitchFamily="34" charset="-128"/>
                <a:ea typeface="MS PGothic" panose="020B0600070205080204" pitchFamily="34" charset="-128"/>
              </a:rPr>
              <a:t>-</a:t>
            </a:r>
            <a:r>
              <a:rPr lang="ja-JP" altLang="en-US" dirty="0">
                <a:latin typeface="MS PGothic" panose="020B0600070205080204" pitchFamily="34" charset="-128"/>
                <a:ea typeface="MS PGothic" panose="020B0600070205080204" pitchFamily="34" charset="-128"/>
              </a:rPr>
              <a:t>児童虐待犯罪</a:t>
            </a:r>
          </a:p>
          <a:p>
            <a:r>
              <a:rPr lang="ja-JP" altLang="en-US" dirty="0" smtClean="0">
                <a:latin typeface="MS PGothic" panose="020B0600070205080204" pitchFamily="34" charset="-128"/>
                <a:ea typeface="MS PGothic" panose="020B0600070205080204" pitchFamily="34" charset="-128"/>
              </a:rPr>
              <a:t>　　</a:t>
            </a:r>
            <a:r>
              <a:rPr lang="en-US" altLang="ja-JP" dirty="0" smtClean="0">
                <a:latin typeface="MS PGothic" panose="020B0600070205080204" pitchFamily="34" charset="-128"/>
                <a:ea typeface="MS PGothic" panose="020B0600070205080204" pitchFamily="34" charset="-128"/>
              </a:rPr>
              <a:t>-</a:t>
            </a:r>
            <a:r>
              <a:rPr lang="ja-JP" altLang="en-US" dirty="0">
                <a:latin typeface="MS PGothic" panose="020B0600070205080204" pitchFamily="34" charset="-128"/>
                <a:ea typeface="MS PGothic" panose="020B0600070205080204" pitchFamily="34" charset="-128"/>
              </a:rPr>
              <a:t>その</a:t>
            </a:r>
            <a:r>
              <a:rPr lang="ja-JP" altLang="en-US" dirty="0" smtClean="0">
                <a:latin typeface="MS PGothic" panose="020B0600070205080204" pitchFamily="34" charset="-128"/>
                <a:ea typeface="MS PGothic" panose="020B0600070205080204" pitchFamily="34" charset="-128"/>
              </a:rPr>
              <a:t>他、発</a:t>
            </a:r>
            <a:r>
              <a:rPr lang="ja-JP" altLang="en-US" dirty="0">
                <a:latin typeface="MS PGothic" panose="020B0600070205080204" pitchFamily="34" charset="-128"/>
                <a:ea typeface="MS PGothic" panose="020B0600070205080204" pitchFamily="34" charset="-128"/>
              </a:rPr>
              <a:t>達障害者</a:t>
            </a:r>
            <a:r>
              <a:rPr lang="ja-JP" altLang="en-US" dirty="0" smtClean="0">
                <a:latin typeface="MS PGothic" panose="020B0600070205080204" pitchFamily="34" charset="-128"/>
                <a:ea typeface="MS PGothic" panose="020B0600070205080204" pitchFamily="34" charset="-128"/>
              </a:rPr>
              <a:t>により頻</a:t>
            </a:r>
            <a:r>
              <a:rPr lang="ja-JP" altLang="en-US" dirty="0">
                <a:latin typeface="MS PGothic" panose="020B0600070205080204" pitchFamily="34" charset="-128"/>
                <a:ea typeface="MS PGothic" panose="020B0600070205080204" pitchFamily="34" charset="-128"/>
              </a:rPr>
              <a:t>繁に発生する犯罪</a:t>
            </a:r>
            <a:endParaRPr lang="en-US" altLang="ko-KR" dirty="0" smtClean="0">
              <a:latin typeface="MS PGothic" panose="020B0600070205080204" pitchFamily="34" charset="-128"/>
              <a:ea typeface="MS PGothic" panose="020B0600070205080204" pitchFamily="34" charset="-128"/>
            </a:endParaRPr>
          </a:p>
          <a:p>
            <a:r>
              <a:rPr lang="ja-JP" altLang="en-US" dirty="0" smtClean="0">
                <a:latin typeface="MS PGothic" panose="020B0600070205080204" pitchFamily="34" charset="-128"/>
                <a:ea typeface="MS PGothic" panose="020B0600070205080204" pitchFamily="34" charset="-128"/>
              </a:rPr>
              <a:t>　　　</a:t>
            </a:r>
            <a:r>
              <a:rPr lang="en-US" altLang="ja-JP" dirty="0" smtClean="0">
                <a:latin typeface="MS PGothic" panose="020B0600070205080204" pitchFamily="34" charset="-128"/>
                <a:ea typeface="MS PGothic" panose="020B0600070205080204" pitchFamily="34" charset="-128"/>
              </a:rPr>
              <a:t>(</a:t>
            </a:r>
            <a:r>
              <a:rPr lang="ja-JP" altLang="en-US" dirty="0">
                <a:latin typeface="MS PGothic" panose="020B0600070205080204" pitchFamily="34" charset="-128"/>
                <a:ea typeface="MS PGothic" panose="020B0600070205080204" pitchFamily="34" charset="-128"/>
              </a:rPr>
              <a:t>殺人、堕胎、性売買処罰</a:t>
            </a:r>
            <a:r>
              <a:rPr lang="ja-JP" altLang="en-US" dirty="0" smtClean="0">
                <a:latin typeface="MS PGothic" panose="020B0600070205080204" pitchFamily="34" charset="-128"/>
                <a:ea typeface="MS PGothic" panose="020B0600070205080204" pitchFamily="34" charset="-128"/>
              </a:rPr>
              <a:t>法の違</a:t>
            </a:r>
            <a:r>
              <a:rPr lang="ja-JP" altLang="en-US" dirty="0">
                <a:latin typeface="MS PGothic" panose="020B0600070205080204" pitchFamily="34" charset="-128"/>
                <a:ea typeface="MS PGothic" panose="020B0600070205080204" pitchFamily="34" charset="-128"/>
              </a:rPr>
              <a:t>反、家庭暴力処罰</a:t>
            </a:r>
            <a:r>
              <a:rPr lang="ja-JP" altLang="en-US" dirty="0" smtClean="0">
                <a:latin typeface="MS PGothic" panose="020B0600070205080204" pitchFamily="34" charset="-128"/>
                <a:ea typeface="MS PGothic" panose="020B0600070205080204" pitchFamily="34" charset="-128"/>
              </a:rPr>
              <a:t>法の違</a:t>
            </a:r>
            <a:r>
              <a:rPr lang="ja-JP" altLang="en-US" dirty="0">
                <a:latin typeface="MS PGothic" panose="020B0600070205080204" pitchFamily="34" charset="-128"/>
                <a:ea typeface="MS PGothic" panose="020B0600070205080204" pitchFamily="34" charset="-128"/>
              </a:rPr>
              <a:t>反など</a:t>
            </a:r>
            <a:r>
              <a:rPr lang="en-US" altLang="ja-JP" dirty="0" smtClean="0">
                <a:latin typeface="MS PGothic" panose="020B0600070205080204" pitchFamily="34" charset="-128"/>
                <a:ea typeface="MS PGothic" panose="020B0600070205080204" pitchFamily="34" charset="-128"/>
              </a:rPr>
              <a:t>)</a:t>
            </a:r>
            <a:endParaRPr lang="en-US" altLang="ko-KR"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831587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0" y="346800"/>
            <a:ext cx="7448550" cy="710552"/>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r>
              <a:rPr lang="ja-JP" altLang="en-US" sz="3200" dirty="0">
                <a:solidFill>
                  <a:schemeClr val="bg1"/>
                </a:solidFill>
                <a:latin typeface="MS Gothic" panose="020B0609070205080204" pitchFamily="49" charset="-128"/>
                <a:ea typeface="MS Gothic" panose="020B0609070205080204" pitchFamily="49" charset="-128"/>
              </a:rPr>
              <a:t> 権利救済</a:t>
            </a:r>
            <a:r>
              <a:rPr lang="ja-JP" altLang="en-US" sz="3200" dirty="0" smtClean="0">
                <a:solidFill>
                  <a:schemeClr val="bg1"/>
                </a:solidFill>
                <a:latin typeface="MS Gothic" panose="020B0609070205080204" pitchFamily="49" charset="-128"/>
                <a:ea typeface="MS Gothic" panose="020B0609070205080204" pitchFamily="49" charset="-128"/>
              </a:rPr>
              <a:t>＿</a:t>
            </a:r>
            <a:r>
              <a:rPr lang="ja-JP" altLang="en-US" sz="3200" dirty="0">
                <a:solidFill>
                  <a:schemeClr val="bg1"/>
                </a:solidFill>
                <a:latin typeface="MS Gothic" panose="020B0609070205080204" pitchFamily="49" charset="-128"/>
                <a:ea typeface="MS Gothic" panose="020B0609070205080204" pitchFamily="49" charset="-128"/>
              </a:rPr>
              <a:t>利</a:t>
            </a:r>
            <a:r>
              <a:rPr lang="ja-JP" altLang="en-US" sz="3200" dirty="0" smtClean="0">
                <a:solidFill>
                  <a:schemeClr val="bg1"/>
                </a:solidFill>
                <a:latin typeface="MS Gothic" panose="020B0609070205080204" pitchFamily="49" charset="-128"/>
                <a:ea typeface="MS Gothic" panose="020B0609070205080204" pitchFamily="49" charset="-128"/>
              </a:rPr>
              <a:t>用</a:t>
            </a:r>
            <a:r>
              <a:rPr lang="ja-JP" altLang="en-US" sz="3200" dirty="0">
                <a:solidFill>
                  <a:schemeClr val="bg1"/>
                </a:solidFill>
                <a:latin typeface="MS Gothic" panose="020B0609070205080204" pitchFamily="49" charset="-128"/>
                <a:ea typeface="MS Gothic" panose="020B0609070205080204" pitchFamily="49" charset="-128"/>
              </a:rPr>
              <a:t>手続</a:t>
            </a:r>
            <a:r>
              <a:rPr lang="ja-JP" altLang="en-US" sz="3200" dirty="0" smtClean="0">
                <a:solidFill>
                  <a:schemeClr val="bg1"/>
                </a:solidFill>
                <a:latin typeface="MS Gothic" panose="020B0609070205080204" pitchFamily="49" charset="-128"/>
                <a:ea typeface="MS Gothic" panose="020B0609070205080204" pitchFamily="49" charset="-128"/>
              </a:rPr>
              <a:t>き</a:t>
            </a:r>
            <a:endParaRPr lang="ko-KR" altLang="en-US" sz="3200" b="1" dirty="0">
              <a:latin typeface="+mn-ea"/>
            </a:endParaRPr>
          </a:p>
        </p:txBody>
      </p:sp>
      <p:sp>
        <p:nvSpPr>
          <p:cNvPr id="3" name="내용 개체 틀 2"/>
          <p:cNvSpPr>
            <a:spLocks noGrp="1"/>
          </p:cNvSpPr>
          <p:nvPr>
            <p:ph idx="1"/>
          </p:nvPr>
        </p:nvSpPr>
        <p:spPr>
          <a:xfrm>
            <a:off x="381000" y="1600200"/>
            <a:ext cx="8229600" cy="4525963"/>
          </a:xfrm>
        </p:spPr>
        <p:txBody>
          <a:bodyPr>
            <a:normAutofit lnSpcReduction="10000"/>
          </a:bodyPr>
          <a:lstStyle/>
          <a:p>
            <a:pPr marL="0" indent="0">
              <a:lnSpc>
                <a:spcPct val="150000"/>
              </a:lnSpc>
              <a:buNone/>
            </a:pPr>
            <a:r>
              <a:rPr lang="ja-JP" altLang="en-US" sz="2400" b="1" dirty="0" smtClean="0">
                <a:latin typeface="MS PGothic" panose="020B0600070205080204" pitchFamily="34" charset="-128"/>
                <a:ea typeface="MS PGothic" panose="020B0600070205080204" pitchFamily="34" charset="-128"/>
              </a:rPr>
              <a:t>ア．通報することができる者</a:t>
            </a:r>
            <a:endParaRPr lang="ja-JP" altLang="en-US" sz="2400" b="1" dirty="0">
              <a:latin typeface="MS PGothic" panose="020B0600070205080204" pitchFamily="34" charset="-128"/>
              <a:ea typeface="MS PGothic" panose="020B0600070205080204" pitchFamily="34" charset="-128"/>
            </a:endParaRPr>
          </a:p>
          <a:p>
            <a:pPr marL="0" indent="0">
              <a:lnSpc>
                <a:spcPct val="150000"/>
              </a:lnSpc>
              <a:buNone/>
            </a:pPr>
            <a:r>
              <a:rPr lang="ja-JP" altLang="en-US" sz="2000" dirty="0">
                <a:latin typeface="MS PGothic" panose="020B0600070205080204" pitchFamily="34" charset="-128"/>
                <a:ea typeface="MS PGothic" panose="020B0600070205080204" pitchFamily="34" charset="-128"/>
              </a:rPr>
              <a:t>発達障害</a:t>
            </a:r>
            <a:r>
              <a:rPr lang="ja-JP" altLang="en-US" sz="2000" dirty="0" smtClean="0">
                <a:latin typeface="MS PGothic" panose="020B0600070205080204" pitchFamily="34" charset="-128"/>
                <a:ea typeface="MS PGothic" panose="020B0600070205080204" pitchFamily="34" charset="-128"/>
              </a:rPr>
              <a:t>者を対象とした犯罪が発</a:t>
            </a:r>
            <a:r>
              <a:rPr lang="ja-JP" altLang="en-US" sz="2000" dirty="0">
                <a:latin typeface="MS PGothic" panose="020B0600070205080204" pitchFamily="34" charset="-128"/>
                <a:ea typeface="MS PGothic" panose="020B0600070205080204" pitchFamily="34" charset="-128"/>
              </a:rPr>
              <a:t>生時</a:t>
            </a:r>
            <a:r>
              <a:rPr lang="ja-JP" altLang="en-US" sz="2000" dirty="0" smtClean="0">
                <a:latin typeface="MS PGothic" panose="020B0600070205080204" pitchFamily="34" charset="-128"/>
                <a:ea typeface="MS PGothic" panose="020B0600070205080204" pitchFamily="34" charset="-128"/>
              </a:rPr>
              <a:t>に、誰</a:t>
            </a:r>
            <a:r>
              <a:rPr lang="ja-JP" altLang="en-US" sz="2000" dirty="0">
                <a:latin typeface="MS PGothic" panose="020B0600070205080204" pitchFamily="34" charset="-128"/>
                <a:ea typeface="MS PGothic" panose="020B0600070205080204" pitchFamily="34" charset="-128"/>
              </a:rPr>
              <a:t>でも捜査機関又は発達障害者支援センター</a:t>
            </a:r>
            <a:r>
              <a:rPr lang="ja-JP" altLang="en-US" sz="2000" dirty="0" smtClean="0">
                <a:latin typeface="MS PGothic" panose="020B0600070205080204" pitchFamily="34" charset="-128"/>
                <a:ea typeface="MS PGothic" panose="020B0600070205080204" pitchFamily="34" charset="-128"/>
              </a:rPr>
              <a:t>に通報することができる</a:t>
            </a:r>
            <a:r>
              <a:rPr lang="en-US" altLang="ja-JP" sz="2000" dirty="0" smtClean="0">
                <a:latin typeface="MS PGothic" panose="020B0600070205080204" pitchFamily="34" charset="-128"/>
                <a:ea typeface="MS PGothic" panose="020B0600070205080204" pitchFamily="34" charset="-128"/>
              </a:rPr>
              <a:t>(*</a:t>
            </a:r>
            <a:r>
              <a:rPr lang="ja-JP" altLang="en-US" sz="2000" dirty="0">
                <a:latin typeface="MS PGothic" panose="020B0600070205080204" pitchFamily="34" charset="-128"/>
                <a:ea typeface="MS PGothic" panose="020B0600070205080204" pitchFamily="34" charset="-128"/>
              </a:rPr>
              <a:t>申告義務</a:t>
            </a:r>
            <a:r>
              <a:rPr lang="ja-JP" altLang="en-US" sz="2000" dirty="0" smtClean="0">
                <a:latin typeface="MS PGothic" panose="020B0600070205080204" pitchFamily="34" charset="-128"/>
                <a:ea typeface="MS PGothic" panose="020B0600070205080204" pitchFamily="34" charset="-128"/>
              </a:rPr>
              <a:t>者：施</a:t>
            </a:r>
            <a:r>
              <a:rPr lang="ja-JP" altLang="en-US" sz="2000" dirty="0">
                <a:latin typeface="MS PGothic" panose="020B0600070205080204" pitchFamily="34" charset="-128"/>
                <a:ea typeface="MS PGothic" panose="020B0600070205080204" pitchFamily="34" charset="-128"/>
              </a:rPr>
              <a:t>設の従事者、医療人、教師、相談員な</a:t>
            </a:r>
            <a:r>
              <a:rPr lang="ja-JP" altLang="en-US" sz="2000" dirty="0" smtClean="0">
                <a:latin typeface="MS PGothic" panose="020B0600070205080204" pitchFamily="34" charset="-128"/>
                <a:ea typeface="MS PGothic" panose="020B0600070205080204" pitchFamily="34" charset="-128"/>
              </a:rPr>
              <a:t>ど）</a:t>
            </a:r>
            <a:endParaRPr lang="en-US" altLang="ja-JP" sz="2000" dirty="0" smtClean="0">
              <a:latin typeface="MS PGothic" panose="020B0600070205080204" pitchFamily="34" charset="-128"/>
              <a:ea typeface="MS PGothic" panose="020B0600070205080204" pitchFamily="34" charset="-128"/>
            </a:endParaRPr>
          </a:p>
          <a:p>
            <a:pPr marL="0" indent="0">
              <a:lnSpc>
                <a:spcPct val="150000"/>
              </a:lnSpc>
              <a:buNone/>
            </a:pPr>
            <a:endParaRPr lang="en-US" altLang="ja-JP" sz="1000" dirty="0">
              <a:latin typeface="MS PGothic" panose="020B0600070205080204" pitchFamily="34" charset="-128"/>
              <a:ea typeface="MS PGothic" panose="020B0600070205080204" pitchFamily="34" charset="-128"/>
            </a:endParaRPr>
          </a:p>
          <a:p>
            <a:pPr marL="0" indent="0">
              <a:lnSpc>
                <a:spcPct val="150000"/>
              </a:lnSpc>
              <a:buNone/>
            </a:pPr>
            <a:r>
              <a:rPr lang="ja-JP" altLang="en-US" sz="2400" b="1" dirty="0" smtClean="0">
                <a:latin typeface="MS PGothic" panose="020B0600070205080204" pitchFamily="34" charset="-128"/>
                <a:ea typeface="MS PGothic" panose="020B0600070205080204" pitchFamily="34" charset="-128"/>
              </a:rPr>
              <a:t>イ．通報後の処</a:t>
            </a:r>
            <a:r>
              <a:rPr lang="ja-JP" altLang="en-US" sz="2400" b="1" dirty="0">
                <a:latin typeface="MS PGothic" panose="020B0600070205080204" pitchFamily="34" charset="-128"/>
                <a:ea typeface="MS PGothic" panose="020B0600070205080204" pitchFamily="34" charset="-128"/>
              </a:rPr>
              <a:t>理手続き</a:t>
            </a:r>
          </a:p>
          <a:p>
            <a:pPr marL="0" indent="0">
              <a:lnSpc>
                <a:spcPct val="150000"/>
              </a:lnSpc>
              <a:buNone/>
            </a:pPr>
            <a:r>
              <a:rPr lang="ja-JP" altLang="en-US" sz="2000" dirty="0">
                <a:latin typeface="MS PGothic" panose="020B0600070205080204" pitchFamily="34" charset="-128"/>
                <a:ea typeface="MS PGothic" panose="020B0600070205080204" pitchFamily="34" charset="-128"/>
              </a:rPr>
              <a:t>電話相談→現場調査</a:t>
            </a:r>
            <a:r>
              <a:rPr lang="en-US" altLang="ja-JP" sz="2000" dirty="0">
                <a:latin typeface="MS PGothic" panose="020B0600070205080204" pitchFamily="34" charset="-128"/>
                <a:ea typeface="MS PGothic" panose="020B0600070205080204" pitchFamily="34" charset="-128"/>
              </a:rPr>
              <a:t>/</a:t>
            </a:r>
            <a:r>
              <a:rPr lang="ja-JP" altLang="en-US" sz="2000" dirty="0">
                <a:latin typeface="MS PGothic" panose="020B0600070205080204" pitchFamily="34" charset="-128"/>
                <a:ea typeface="MS PGothic" panose="020B0600070205080204" pitchFamily="34" charset="-128"/>
              </a:rPr>
              <a:t>現場訪問→発達障害者対象の犯罪に当たるかどう</a:t>
            </a:r>
            <a:r>
              <a:rPr lang="ja-JP" altLang="en-US" sz="2000" dirty="0" smtClean="0">
                <a:latin typeface="MS PGothic" panose="020B0600070205080204" pitchFamily="34" charset="-128"/>
                <a:ea typeface="MS PGothic" panose="020B0600070205080204" pitchFamily="34" charset="-128"/>
              </a:rPr>
              <a:t>かの判</a:t>
            </a:r>
            <a:r>
              <a:rPr lang="ja-JP" altLang="en-US" sz="2000" dirty="0">
                <a:latin typeface="MS PGothic" panose="020B0600070205080204" pitchFamily="34" charset="-128"/>
                <a:ea typeface="MS PGothic" panose="020B0600070205080204" pitchFamily="34" charset="-128"/>
              </a:rPr>
              <a:t>断</a:t>
            </a:r>
            <a:r>
              <a:rPr lang="ja-JP" altLang="en-US" sz="2000" dirty="0" smtClean="0">
                <a:latin typeface="MS PGothic" panose="020B0600070205080204" pitchFamily="34" charset="-128"/>
                <a:ea typeface="MS PGothic" panose="020B0600070205080204" pitchFamily="34" charset="-128"/>
              </a:rPr>
              <a:t>→後</a:t>
            </a:r>
            <a:r>
              <a:rPr lang="ja-JP" altLang="en-US" sz="2000" dirty="0">
                <a:latin typeface="MS PGothic" panose="020B0600070205080204" pitchFamily="34" charset="-128"/>
                <a:ea typeface="MS PGothic" panose="020B0600070205080204" pitchFamily="34" charset="-128"/>
              </a:rPr>
              <a:t>続措置の決</a:t>
            </a:r>
            <a:r>
              <a:rPr lang="ja-JP" altLang="en-US" sz="2000" dirty="0" smtClean="0">
                <a:latin typeface="MS PGothic" panose="020B0600070205080204" pitchFamily="34" charset="-128"/>
                <a:ea typeface="MS PGothic" panose="020B0600070205080204" pitchFamily="34" charset="-128"/>
              </a:rPr>
              <a:t>定（権</a:t>
            </a:r>
            <a:r>
              <a:rPr lang="ja-JP" altLang="en-US" sz="2000" dirty="0">
                <a:latin typeface="MS PGothic" panose="020B0600070205080204" pitchFamily="34" charset="-128"/>
                <a:ea typeface="MS PGothic" panose="020B0600070205080204" pitchFamily="34" charset="-128"/>
              </a:rPr>
              <a:t>利救済支</a:t>
            </a:r>
            <a:r>
              <a:rPr lang="ja-JP" altLang="en-US" sz="2000" dirty="0" smtClean="0">
                <a:latin typeface="MS PGothic" panose="020B0600070205080204" pitchFamily="34" charset="-128"/>
                <a:ea typeface="MS PGothic" panose="020B0600070205080204" pitchFamily="34" charset="-128"/>
              </a:rPr>
              <a:t>援または一</a:t>
            </a:r>
            <a:r>
              <a:rPr lang="ja-JP" altLang="en-US" sz="2000" dirty="0">
                <a:latin typeface="MS PGothic" panose="020B0600070205080204" pitchFamily="34" charset="-128"/>
                <a:ea typeface="MS PGothic" panose="020B0600070205080204" pitchFamily="34" charset="-128"/>
              </a:rPr>
              <a:t>般相</a:t>
            </a:r>
            <a:r>
              <a:rPr lang="ja-JP" altLang="en-US" sz="2000" dirty="0" smtClean="0">
                <a:latin typeface="MS PGothic" panose="020B0600070205080204" pitchFamily="34" charset="-128"/>
                <a:ea typeface="MS PGothic" panose="020B0600070205080204" pitchFamily="34" charset="-128"/>
              </a:rPr>
              <a:t>談および情</a:t>
            </a:r>
            <a:r>
              <a:rPr lang="ja-JP" altLang="en-US" sz="2000" dirty="0">
                <a:latin typeface="MS PGothic" panose="020B0600070205080204" pitchFamily="34" charset="-128"/>
                <a:ea typeface="MS PGothic" panose="020B0600070205080204" pitchFamily="34" charset="-128"/>
              </a:rPr>
              <a:t>報提</a:t>
            </a:r>
            <a:r>
              <a:rPr lang="ja-JP" altLang="en-US" sz="2000" dirty="0" smtClean="0">
                <a:latin typeface="MS PGothic" panose="020B0600070205080204" pitchFamily="34" charset="-128"/>
                <a:ea typeface="MS PGothic" panose="020B0600070205080204" pitchFamily="34" charset="-128"/>
              </a:rPr>
              <a:t>供）</a:t>
            </a:r>
            <a:endParaRPr lang="en-US" altLang="ko-KR" sz="1800" dirty="0">
              <a:latin typeface="MS PGothic" panose="020B0600070205080204" pitchFamily="34" charset="-128"/>
              <a:ea typeface="MS PGothic" panose="020B0600070205080204" pitchFamily="34" charset="-128"/>
            </a:endParaRPr>
          </a:p>
        </p:txBody>
      </p:sp>
      <p:cxnSp>
        <p:nvCxnSpPr>
          <p:cNvPr id="5" name="직선 연결선 4"/>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397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0" y="346800"/>
            <a:ext cx="7448550" cy="710552"/>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r>
              <a:rPr lang="ja-JP" altLang="en-US" sz="3200" dirty="0" smtClean="0">
                <a:solidFill>
                  <a:schemeClr val="bg1"/>
                </a:solidFill>
                <a:latin typeface="MS Gothic" panose="020B0609070205080204" pitchFamily="49" charset="-128"/>
                <a:ea typeface="MS Gothic" panose="020B0609070205080204" pitchFamily="49" charset="-128"/>
              </a:rPr>
              <a:t> 発達障害者に対する保護措置</a:t>
            </a:r>
            <a:endParaRPr lang="ko-KR" altLang="en-US" sz="3200" b="1" dirty="0">
              <a:latin typeface="+mn-ea"/>
            </a:endParaRPr>
          </a:p>
        </p:txBody>
      </p:sp>
      <p:sp>
        <p:nvSpPr>
          <p:cNvPr id="3" name="내용 개체 틀 2"/>
          <p:cNvSpPr>
            <a:spLocks noGrp="1"/>
          </p:cNvSpPr>
          <p:nvPr>
            <p:ph idx="1"/>
          </p:nvPr>
        </p:nvSpPr>
        <p:spPr>
          <a:xfrm>
            <a:off x="457199" y="1543050"/>
            <a:ext cx="8410575" cy="4853136"/>
          </a:xfrm>
        </p:spPr>
        <p:txBody>
          <a:bodyPr>
            <a:noAutofit/>
          </a:bodyPr>
          <a:lstStyle/>
          <a:p>
            <a:pPr marL="0" indent="0">
              <a:lnSpc>
                <a:spcPct val="150000"/>
              </a:lnSpc>
              <a:buNone/>
            </a:pPr>
            <a:r>
              <a:rPr lang="ja-JP" altLang="en-US" sz="2400" b="1" dirty="0" smtClean="0">
                <a:latin typeface="MS PGothic" panose="020B0600070205080204" pitchFamily="34" charset="-128"/>
                <a:ea typeface="MS PGothic" panose="020B0600070205080204" pitchFamily="34" charset="-128"/>
              </a:rPr>
              <a:t>ア．意</a:t>
            </a:r>
            <a:r>
              <a:rPr lang="ja-JP" altLang="en-US" sz="2400" b="1" dirty="0">
                <a:latin typeface="MS PGothic" panose="020B0600070205080204" pitchFamily="34" charset="-128"/>
                <a:ea typeface="MS PGothic" panose="020B0600070205080204" pitchFamily="34" charset="-128"/>
              </a:rPr>
              <a:t>義</a:t>
            </a:r>
          </a:p>
          <a:p>
            <a:pPr marL="0" indent="0">
              <a:lnSpc>
                <a:spcPct val="150000"/>
              </a:lnSpc>
              <a:buNone/>
            </a:pPr>
            <a:r>
              <a:rPr lang="ja-JP" altLang="en-US" sz="2000" dirty="0">
                <a:latin typeface="MS PGothic" panose="020B0600070205080204" pitchFamily="34" charset="-128"/>
                <a:ea typeface="MS PGothic" panose="020B0600070205080204" pitchFamily="34" charset="-128"/>
              </a:rPr>
              <a:t>現場調査・現場訪問の結果、発達障害者対象の犯罪が発生したと判断さ</a:t>
            </a:r>
            <a:r>
              <a:rPr lang="ja-JP" altLang="en-US" sz="2000" dirty="0" smtClean="0">
                <a:latin typeface="MS PGothic" panose="020B0600070205080204" pitchFamily="34" charset="-128"/>
                <a:ea typeface="MS PGothic" panose="020B0600070205080204" pitchFamily="34" charset="-128"/>
              </a:rPr>
              <a:t>れ、発</a:t>
            </a:r>
            <a:r>
              <a:rPr lang="ja-JP" altLang="en-US" sz="2000" dirty="0">
                <a:latin typeface="MS PGothic" panose="020B0600070205080204" pitchFamily="34" charset="-128"/>
                <a:ea typeface="MS PGothic" panose="020B0600070205080204" pitchFamily="34" charset="-128"/>
              </a:rPr>
              <a:t>達障害者を加害者から隔離または治療する必要がある場合</a:t>
            </a:r>
            <a:r>
              <a:rPr lang="ja-JP" altLang="en-US" sz="2000" dirty="0" smtClean="0">
                <a:latin typeface="MS PGothic" panose="020B0600070205080204" pitchFamily="34" charset="-128"/>
                <a:ea typeface="MS PGothic" panose="020B0600070205080204" pitchFamily="34" charset="-128"/>
              </a:rPr>
              <a:t>に</a:t>
            </a:r>
            <a:r>
              <a:rPr lang="ja-JP" altLang="en-US" sz="2000" dirty="0">
                <a:latin typeface="MS PGothic" panose="020B0600070205080204" pitchFamily="34" charset="-128"/>
                <a:ea typeface="MS PGothic" panose="020B0600070205080204" pitchFamily="34" charset="-128"/>
              </a:rPr>
              <a:t>行</a:t>
            </a:r>
            <a:r>
              <a:rPr lang="ja-JP" altLang="en-US" sz="2000" dirty="0" smtClean="0">
                <a:latin typeface="MS PGothic" panose="020B0600070205080204" pitchFamily="34" charset="-128"/>
                <a:ea typeface="MS PGothic" panose="020B0600070205080204" pitchFamily="34" charset="-128"/>
              </a:rPr>
              <a:t>う措置</a:t>
            </a:r>
            <a:endParaRPr lang="en-US" altLang="ja-JP" sz="2000" dirty="0" smtClean="0">
              <a:latin typeface="MS PGothic" panose="020B0600070205080204" pitchFamily="34" charset="-128"/>
              <a:ea typeface="MS PGothic" panose="020B0600070205080204" pitchFamily="34" charset="-128"/>
            </a:endParaRPr>
          </a:p>
          <a:p>
            <a:pPr marL="0" indent="0">
              <a:lnSpc>
                <a:spcPct val="150000"/>
              </a:lnSpc>
              <a:buNone/>
            </a:pPr>
            <a:endParaRPr lang="en-US" altLang="ja-JP" sz="1050" dirty="0" smtClean="0">
              <a:latin typeface="MS PGothic" panose="020B0600070205080204" pitchFamily="34" charset="-128"/>
              <a:ea typeface="MS PGothic" panose="020B0600070205080204" pitchFamily="34" charset="-128"/>
            </a:endParaRPr>
          </a:p>
          <a:p>
            <a:pPr marL="0" indent="0">
              <a:lnSpc>
                <a:spcPct val="150000"/>
              </a:lnSpc>
              <a:buNone/>
            </a:pPr>
            <a:r>
              <a:rPr lang="ja-JP" altLang="en-US" sz="2400" b="1" dirty="0" smtClean="0">
                <a:latin typeface="MS PGothic" panose="020B0600070205080204" pitchFamily="34" charset="-128"/>
                <a:ea typeface="MS PGothic" panose="020B0600070205080204" pitchFamily="34" charset="-128"/>
              </a:rPr>
              <a:t>イ．種</a:t>
            </a:r>
            <a:r>
              <a:rPr lang="ja-JP" altLang="en-US" sz="2400" b="1" dirty="0">
                <a:latin typeface="MS PGothic" panose="020B0600070205080204" pitchFamily="34" charset="-128"/>
                <a:ea typeface="MS PGothic" panose="020B0600070205080204" pitchFamily="34" charset="-128"/>
              </a:rPr>
              <a:t>類</a:t>
            </a:r>
          </a:p>
          <a:p>
            <a:pPr marL="0" indent="0">
              <a:lnSpc>
                <a:spcPct val="150000"/>
              </a:lnSpc>
              <a:buNone/>
            </a:pPr>
            <a:r>
              <a:rPr lang="en-US" altLang="ja-JP" sz="2000" dirty="0">
                <a:latin typeface="MS PGothic" panose="020B0600070205080204" pitchFamily="34" charset="-128"/>
                <a:ea typeface="MS PGothic" panose="020B0600070205080204" pitchFamily="34" charset="-128"/>
              </a:rPr>
              <a:t>-7</a:t>
            </a:r>
            <a:r>
              <a:rPr lang="ja-JP" altLang="en-US" sz="2000" dirty="0">
                <a:latin typeface="MS PGothic" panose="020B0600070205080204" pitchFamily="34" charset="-128"/>
                <a:ea typeface="MS PGothic" panose="020B0600070205080204" pitchFamily="34" charset="-128"/>
              </a:rPr>
              <a:t>日以内の期</a:t>
            </a:r>
            <a:r>
              <a:rPr lang="ja-JP" altLang="en-US" sz="2000" dirty="0" smtClean="0">
                <a:latin typeface="MS PGothic" panose="020B0600070205080204" pitchFamily="34" charset="-128"/>
                <a:ea typeface="MS PGothic" panose="020B0600070205080204" pitchFamily="34" charset="-128"/>
              </a:rPr>
              <a:t>間（</a:t>
            </a:r>
            <a:r>
              <a:rPr lang="en-US" altLang="ja-JP" sz="2000" dirty="0" smtClean="0">
                <a:latin typeface="MS PGothic" panose="020B0600070205080204" pitchFamily="34" charset="-128"/>
                <a:ea typeface="MS PGothic" panose="020B0600070205080204" pitchFamily="34" charset="-128"/>
              </a:rPr>
              <a:t>7</a:t>
            </a:r>
            <a:r>
              <a:rPr lang="ja-JP" altLang="en-US" sz="2000" dirty="0">
                <a:latin typeface="MS PGothic" panose="020B0600070205080204" pitchFamily="34" charset="-128"/>
                <a:ea typeface="MS PGothic" panose="020B0600070205080204" pitchFamily="34" charset="-128"/>
              </a:rPr>
              <a:t>日以内</a:t>
            </a:r>
            <a:r>
              <a:rPr lang="ja-JP" altLang="en-US" sz="2000" dirty="0" smtClean="0">
                <a:latin typeface="MS PGothic" panose="020B0600070205080204" pitchFamily="34" charset="-128"/>
                <a:ea typeface="MS PGothic" panose="020B0600070205080204" pitchFamily="34" charset="-128"/>
              </a:rPr>
              <a:t>で延</a:t>
            </a:r>
            <a:r>
              <a:rPr lang="ja-JP" altLang="en-US" sz="2000" dirty="0">
                <a:latin typeface="MS PGothic" panose="020B0600070205080204" pitchFamily="34" charset="-128"/>
                <a:ea typeface="MS PGothic" panose="020B0600070205080204" pitchFamily="34" charset="-128"/>
              </a:rPr>
              <a:t>長可</a:t>
            </a:r>
            <a:r>
              <a:rPr lang="ja-JP" altLang="en-US" sz="2000" dirty="0" smtClean="0">
                <a:latin typeface="MS PGothic" panose="020B0600070205080204" pitchFamily="34" charset="-128"/>
                <a:ea typeface="MS PGothic" panose="020B0600070205080204" pitchFamily="34" charset="-128"/>
              </a:rPr>
              <a:t>能）の間に、</a:t>
            </a:r>
            <a:r>
              <a:rPr lang="ja-JP" altLang="en-US" sz="2000" dirty="0">
                <a:latin typeface="MS PGothic" panose="020B0600070205080204" pitchFamily="34" charset="-128"/>
                <a:ea typeface="MS PGothic" panose="020B0600070205080204" pitchFamily="34" charset="-128"/>
              </a:rPr>
              <a:t>危</a:t>
            </a:r>
            <a:r>
              <a:rPr lang="ja-JP" altLang="en-US" sz="2000" dirty="0" smtClean="0">
                <a:latin typeface="MS PGothic" panose="020B0600070205080204" pitchFamily="34" charset="-128"/>
                <a:ea typeface="MS PGothic" panose="020B0600070205080204" pitchFamily="34" charset="-128"/>
              </a:rPr>
              <a:t>機発</a:t>
            </a:r>
            <a:r>
              <a:rPr lang="ja-JP" altLang="en-US" sz="2000" dirty="0">
                <a:latin typeface="MS PGothic" panose="020B0600070205080204" pitchFamily="34" charset="-128"/>
                <a:ea typeface="MS PGothic" panose="020B0600070205080204" pitchFamily="34" charset="-128"/>
              </a:rPr>
              <a:t>達障害者保護施設または医療機</a:t>
            </a:r>
            <a:r>
              <a:rPr lang="ja-JP" altLang="en-US" sz="2000" dirty="0" smtClean="0">
                <a:latin typeface="MS PGothic" panose="020B0600070205080204" pitchFamily="34" charset="-128"/>
                <a:ea typeface="MS PGothic" panose="020B0600070205080204" pitchFamily="34" charset="-128"/>
              </a:rPr>
              <a:t>関に入院する「臨</a:t>
            </a:r>
            <a:r>
              <a:rPr lang="ja-JP" altLang="en-US" sz="2000" dirty="0">
                <a:latin typeface="MS PGothic" panose="020B0600070205080204" pitchFamily="34" charset="-128"/>
                <a:ea typeface="MS PGothic" panose="020B0600070205080204" pitchFamily="34" charset="-128"/>
              </a:rPr>
              <a:t>時保</a:t>
            </a:r>
            <a:r>
              <a:rPr lang="ja-JP" altLang="en-US" sz="2000" dirty="0" smtClean="0">
                <a:latin typeface="MS PGothic" panose="020B0600070205080204" pitchFamily="34" charset="-128"/>
                <a:ea typeface="MS PGothic" panose="020B0600070205080204" pitchFamily="34" charset="-128"/>
              </a:rPr>
              <a:t>護」と</a:t>
            </a:r>
            <a:r>
              <a:rPr lang="ja-JP" altLang="en-US" sz="2000" dirty="0">
                <a:latin typeface="MS PGothic" panose="020B0600070205080204" pitchFamily="34" charset="-128"/>
                <a:ea typeface="MS PGothic" panose="020B0600070205080204" pitchFamily="34" charset="-128"/>
              </a:rPr>
              <a:t>臨時保護</a:t>
            </a:r>
            <a:r>
              <a:rPr lang="ja-JP" altLang="en-US" sz="2000" dirty="0" smtClean="0">
                <a:latin typeface="MS PGothic" panose="020B0600070205080204" pitchFamily="34" charset="-128"/>
                <a:ea typeface="MS PGothic" panose="020B0600070205080204" pitchFamily="34" charset="-128"/>
              </a:rPr>
              <a:t>に</a:t>
            </a:r>
            <a:r>
              <a:rPr lang="ja-JP" altLang="en-US" sz="2000" dirty="0">
                <a:latin typeface="MS PGothic" panose="020B0600070205080204" pitchFamily="34" charset="-128"/>
                <a:ea typeface="MS PGothic" panose="020B0600070205080204" pitchFamily="34" charset="-128"/>
              </a:rPr>
              <a:t>伴</a:t>
            </a:r>
            <a:r>
              <a:rPr lang="ja-JP" altLang="en-US" sz="2000" dirty="0" smtClean="0">
                <a:latin typeface="MS PGothic" panose="020B0600070205080204" pitchFamily="34" charset="-128"/>
                <a:ea typeface="MS PGothic" panose="020B0600070205080204" pitchFamily="34" charset="-128"/>
              </a:rPr>
              <a:t>う隔</a:t>
            </a:r>
            <a:r>
              <a:rPr lang="ja-JP" altLang="en-US" sz="2000" dirty="0">
                <a:latin typeface="MS PGothic" panose="020B0600070205080204" pitchFamily="34" charset="-128"/>
                <a:ea typeface="MS PGothic" panose="020B0600070205080204" pitchFamily="34" charset="-128"/>
              </a:rPr>
              <a:t>離期間が終わる前</a:t>
            </a:r>
            <a:r>
              <a:rPr lang="ja-JP" altLang="en-US" sz="2000" dirty="0" smtClean="0">
                <a:latin typeface="MS PGothic" panose="020B0600070205080204" pitchFamily="34" charset="-128"/>
                <a:ea typeface="MS PGothic" panose="020B0600070205080204" pitchFamily="34" charset="-128"/>
              </a:rPr>
              <a:t>に、発</a:t>
            </a:r>
            <a:r>
              <a:rPr lang="ja-JP" altLang="en-US" sz="2000" dirty="0">
                <a:latin typeface="MS PGothic" panose="020B0600070205080204" pitchFamily="34" charset="-128"/>
                <a:ea typeface="MS PGothic" panose="020B0600070205080204" pitchFamily="34" charset="-128"/>
              </a:rPr>
              <a:t>達障害者の福利のた</a:t>
            </a:r>
            <a:r>
              <a:rPr lang="ja-JP" altLang="en-US" sz="2000" dirty="0" smtClean="0">
                <a:latin typeface="MS PGothic" panose="020B0600070205080204" pitchFamily="34" charset="-128"/>
                <a:ea typeface="MS PGothic" panose="020B0600070205080204" pitchFamily="34" charset="-128"/>
              </a:rPr>
              <a:t>めの施</a:t>
            </a:r>
            <a:r>
              <a:rPr lang="ja-JP" altLang="en-US" sz="2000" dirty="0">
                <a:latin typeface="MS PGothic" panose="020B0600070205080204" pitchFamily="34" charset="-128"/>
                <a:ea typeface="MS PGothic" panose="020B0600070205080204" pitchFamily="34" charset="-128"/>
              </a:rPr>
              <a:t>設に連携す</a:t>
            </a:r>
            <a:r>
              <a:rPr lang="ja-JP" altLang="en-US" sz="2000" dirty="0" smtClean="0">
                <a:latin typeface="MS PGothic" panose="020B0600070205080204" pitchFamily="34" charset="-128"/>
                <a:ea typeface="MS PGothic" panose="020B0600070205080204" pitchFamily="34" charset="-128"/>
              </a:rPr>
              <a:t>る「施</a:t>
            </a:r>
            <a:r>
              <a:rPr lang="ja-JP" altLang="en-US" sz="2000" dirty="0">
                <a:latin typeface="MS PGothic" panose="020B0600070205080204" pitchFamily="34" charset="-128"/>
                <a:ea typeface="MS PGothic" panose="020B0600070205080204" pitchFamily="34" charset="-128"/>
              </a:rPr>
              <a:t>設保</a:t>
            </a:r>
            <a:r>
              <a:rPr lang="ja-JP" altLang="en-US" sz="2000" dirty="0" smtClean="0">
                <a:latin typeface="MS PGothic" panose="020B0600070205080204" pitchFamily="34" charset="-128"/>
                <a:ea typeface="MS PGothic" panose="020B0600070205080204" pitchFamily="34" charset="-128"/>
              </a:rPr>
              <a:t>護」に</a:t>
            </a:r>
            <a:r>
              <a:rPr lang="ja-JP" altLang="en-US" sz="2000" dirty="0">
                <a:latin typeface="MS PGothic" panose="020B0600070205080204" pitchFamily="34" charset="-128"/>
                <a:ea typeface="MS PGothic" panose="020B0600070205080204" pitchFamily="34" charset="-128"/>
              </a:rPr>
              <a:t>分か</a:t>
            </a:r>
            <a:r>
              <a:rPr lang="ja-JP" altLang="en-US" sz="2000" dirty="0" smtClean="0">
                <a:latin typeface="MS PGothic" panose="020B0600070205080204" pitchFamily="34" charset="-128"/>
                <a:ea typeface="MS PGothic" panose="020B0600070205080204" pitchFamily="34" charset="-128"/>
              </a:rPr>
              <a:t>れる。</a:t>
            </a:r>
            <a:endParaRPr lang="ko-KR" altLang="en-US" sz="2000" dirty="0">
              <a:latin typeface="+mn-ea"/>
            </a:endParaRPr>
          </a:p>
        </p:txBody>
      </p:sp>
      <p:cxnSp>
        <p:nvCxnSpPr>
          <p:cNvPr id="5" name="직선 연결선 4"/>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515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a:spLocks noChangeArrowheads="1"/>
          </p:cNvSpPr>
          <p:nvPr/>
        </p:nvSpPr>
        <p:spPr bwMode="auto">
          <a:xfrm>
            <a:off x="0" y="346800"/>
            <a:ext cx="7448550" cy="648997"/>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r>
              <a:rPr lang="ja-JP" altLang="en-US" sz="2800" dirty="0" smtClean="0">
                <a:latin typeface="MS Gothic" panose="020B0609070205080204" pitchFamily="49" charset="-128"/>
                <a:ea typeface="MS Gothic" panose="020B0609070205080204" pitchFamily="49" charset="-128"/>
              </a:rPr>
              <a:t>韓国の発</a:t>
            </a:r>
            <a:r>
              <a:rPr lang="ja-JP" altLang="en-US" sz="2800" dirty="0">
                <a:latin typeface="MS Gothic" panose="020B0609070205080204" pitchFamily="49" charset="-128"/>
                <a:ea typeface="MS Gothic" panose="020B0609070205080204" pitchFamily="49" charset="-128"/>
              </a:rPr>
              <a:t>達障害者支援センターの概念</a:t>
            </a:r>
            <a:endParaRPr lang="ko-KR" altLang="en-US" sz="2800" dirty="0">
              <a:latin typeface="MS Gothic" panose="020B0609070205080204" pitchFamily="49" charset="-128"/>
            </a:endParaRPr>
          </a:p>
        </p:txBody>
      </p:sp>
      <p:sp>
        <p:nvSpPr>
          <p:cNvPr id="5" name="TextBox 4"/>
          <p:cNvSpPr txBox="1"/>
          <p:nvPr/>
        </p:nvSpPr>
        <p:spPr>
          <a:xfrm>
            <a:off x="362768" y="1813198"/>
            <a:ext cx="8400231" cy="4408899"/>
          </a:xfrm>
          <a:prstGeom prst="rect">
            <a:avLst/>
          </a:prstGeom>
          <a:noFill/>
        </p:spPr>
        <p:txBody>
          <a:bodyPr wrap="square" rtlCol="0">
            <a:spAutoFit/>
          </a:bodyPr>
          <a:lstStyle/>
          <a:p>
            <a:pPr>
              <a:lnSpc>
                <a:spcPct val="150000"/>
              </a:lnSpc>
              <a:buFontTx/>
              <a:buChar char="-"/>
            </a:pPr>
            <a:r>
              <a:rPr lang="ja-JP" altLang="ko-KR" sz="2800" dirty="0">
                <a:latin typeface="MS PGothic" panose="020B0600070205080204" pitchFamily="34" charset="-128"/>
                <a:ea typeface="MS PGothic" panose="020B0600070205080204" pitchFamily="34" charset="-128"/>
              </a:rPr>
              <a:t>発達障害者の適切な発達と円滑な社会統合を促進</a:t>
            </a:r>
            <a:r>
              <a:rPr lang="ja-JP" altLang="ko-KR" sz="2800" dirty="0" smtClean="0">
                <a:latin typeface="MS PGothic" panose="020B0600070205080204" pitchFamily="34" charset="-128"/>
                <a:ea typeface="MS PGothic" panose="020B0600070205080204" pitchFamily="34" charset="-128"/>
              </a:rPr>
              <a:t>し</a:t>
            </a:r>
            <a:r>
              <a:rPr lang="ja-JP" altLang="en-US" sz="2800" dirty="0" smtClean="0">
                <a:latin typeface="MS PGothic" panose="020B0600070205080204" pitchFamily="34" charset="-128"/>
                <a:ea typeface="MS PGothic" panose="020B0600070205080204" pitchFamily="34" charset="-128"/>
              </a:rPr>
              <a:t>、</a:t>
            </a:r>
            <a:r>
              <a:rPr lang="ja-JP" altLang="ko-KR" sz="2800" dirty="0" smtClean="0">
                <a:latin typeface="MS PGothic" panose="020B0600070205080204" pitchFamily="34" charset="-128"/>
                <a:ea typeface="MS PGothic" panose="020B0600070205080204" pitchFamily="34" charset="-128"/>
              </a:rPr>
              <a:t>発</a:t>
            </a:r>
            <a:r>
              <a:rPr lang="ja-JP" altLang="ko-KR" sz="2800" dirty="0">
                <a:latin typeface="MS PGothic" panose="020B0600070205080204" pitchFamily="34" charset="-128"/>
                <a:ea typeface="MS PGothic" panose="020B0600070205080204" pitchFamily="34" charset="-128"/>
              </a:rPr>
              <a:t>達障害者の権益を擁護するため</a:t>
            </a:r>
            <a:r>
              <a:rPr lang="ja-JP" altLang="ko-KR" sz="2800" dirty="0" smtClean="0">
                <a:latin typeface="MS PGothic" panose="020B0600070205080204" pitchFamily="34" charset="-128"/>
                <a:ea typeface="MS PGothic" panose="020B0600070205080204" pitchFamily="34" charset="-128"/>
              </a:rPr>
              <a:t>に</a:t>
            </a:r>
            <a:r>
              <a:rPr lang="ja-JP" altLang="en-US" sz="2800" dirty="0" smtClean="0">
                <a:latin typeface="MS PGothic" panose="020B0600070205080204" pitchFamily="34" charset="-128"/>
                <a:ea typeface="MS PGothic" panose="020B0600070205080204" pitchFamily="34" charset="-128"/>
              </a:rPr>
              <a:t>「</a:t>
            </a:r>
            <a:r>
              <a:rPr lang="ja-JP" altLang="ko-KR" sz="2800" dirty="0" smtClean="0">
                <a:latin typeface="MS PGothic" panose="020B0600070205080204" pitchFamily="34" charset="-128"/>
                <a:ea typeface="MS PGothic" panose="020B0600070205080204" pitchFamily="34" charset="-128"/>
              </a:rPr>
              <a:t>発</a:t>
            </a:r>
            <a:r>
              <a:rPr lang="ja-JP" altLang="ko-KR" sz="2800" dirty="0">
                <a:latin typeface="MS PGothic" panose="020B0600070205080204" pitchFamily="34" charset="-128"/>
                <a:ea typeface="MS PGothic" panose="020B0600070205080204" pitchFamily="34" charset="-128"/>
              </a:rPr>
              <a:t>達障害者権利保障および支援に関する法</a:t>
            </a:r>
            <a:r>
              <a:rPr lang="ja-JP" altLang="ko-KR" sz="2800" dirty="0" smtClean="0">
                <a:latin typeface="MS PGothic" panose="020B0600070205080204" pitchFamily="34" charset="-128"/>
                <a:ea typeface="MS PGothic" panose="020B0600070205080204" pitchFamily="34" charset="-128"/>
              </a:rPr>
              <a:t>律</a:t>
            </a:r>
            <a:r>
              <a:rPr lang="ja-JP" altLang="en-US" sz="2800" dirty="0" smtClean="0">
                <a:latin typeface="MS PGothic" panose="020B0600070205080204" pitchFamily="34" charset="-128"/>
                <a:ea typeface="MS PGothic" panose="020B0600070205080204" pitchFamily="34" charset="-128"/>
              </a:rPr>
              <a:t>」</a:t>
            </a:r>
            <a:r>
              <a:rPr lang="ja-JP" altLang="ko-KR" sz="2800" dirty="0" smtClean="0">
                <a:latin typeface="MS PGothic" panose="020B0600070205080204" pitchFamily="34" charset="-128"/>
                <a:ea typeface="MS PGothic" panose="020B0600070205080204" pitchFamily="34" charset="-128"/>
              </a:rPr>
              <a:t>に</a:t>
            </a:r>
            <a:r>
              <a:rPr lang="ja-JP" altLang="ko-KR" sz="2800" dirty="0">
                <a:latin typeface="MS PGothic" panose="020B0600070205080204" pitchFamily="34" charset="-128"/>
                <a:ea typeface="MS PGothic" panose="020B0600070205080204" pitchFamily="34" charset="-128"/>
              </a:rPr>
              <a:t>基づき設立された公的機</a:t>
            </a:r>
            <a:r>
              <a:rPr lang="ja-JP" altLang="ko-KR" sz="2800" dirty="0" smtClean="0">
                <a:latin typeface="MS PGothic" panose="020B0600070205080204" pitchFamily="34" charset="-128"/>
                <a:ea typeface="MS PGothic" panose="020B0600070205080204" pitchFamily="34" charset="-128"/>
              </a:rPr>
              <a:t>関</a:t>
            </a:r>
            <a:endParaRPr lang="en-US" altLang="ja-JP" sz="2500" dirty="0">
              <a:latin typeface="MS PGothic" panose="020B0600070205080204" pitchFamily="34" charset="-128"/>
              <a:ea typeface="MS PGothic" panose="020B0600070205080204" pitchFamily="34" charset="-128"/>
            </a:endParaRPr>
          </a:p>
          <a:p>
            <a:pPr>
              <a:lnSpc>
                <a:spcPct val="150000"/>
              </a:lnSpc>
              <a:buFontTx/>
              <a:buChar char="-"/>
            </a:pPr>
            <a:r>
              <a:rPr lang="ja-JP" altLang="en-US" sz="2500" dirty="0" smtClean="0">
                <a:latin typeface="MS PGothic" panose="020B0600070205080204" pitchFamily="34" charset="-128"/>
                <a:ea typeface="MS PGothic" panose="020B0600070205080204" pitchFamily="34" charset="-128"/>
              </a:rPr>
              <a:t>保</a:t>
            </a:r>
            <a:r>
              <a:rPr lang="ja-JP" altLang="en-US" sz="2500" dirty="0">
                <a:latin typeface="MS PGothic" panose="020B0600070205080204" pitchFamily="34" charset="-128"/>
                <a:ea typeface="MS PGothic" panose="020B0600070205080204" pitchFamily="34" charset="-128"/>
              </a:rPr>
              <a:t>健福祉</a:t>
            </a:r>
            <a:r>
              <a:rPr lang="ja-JP" altLang="en-US" sz="2500" dirty="0" smtClean="0">
                <a:latin typeface="MS PGothic" panose="020B0600070205080204" pitchFamily="34" charset="-128"/>
                <a:ea typeface="MS PGothic" panose="020B0600070205080204" pitchFamily="34" charset="-128"/>
              </a:rPr>
              <a:t>部が設</a:t>
            </a:r>
            <a:r>
              <a:rPr lang="ja-JP" altLang="en-US" sz="2500" dirty="0">
                <a:latin typeface="MS PGothic" panose="020B0600070205080204" pitchFamily="34" charset="-128"/>
                <a:ea typeface="MS PGothic" panose="020B0600070205080204" pitchFamily="34" charset="-128"/>
              </a:rPr>
              <a:t>置・運</a:t>
            </a:r>
            <a:r>
              <a:rPr lang="ja-JP" altLang="en-US" sz="2500" dirty="0" smtClean="0">
                <a:latin typeface="MS PGothic" panose="020B0600070205080204" pitchFamily="34" charset="-128"/>
                <a:ea typeface="MS PGothic" panose="020B0600070205080204" pitchFamily="34" charset="-128"/>
              </a:rPr>
              <a:t>営している中央発</a:t>
            </a:r>
            <a:r>
              <a:rPr lang="ja-JP" altLang="en-US" sz="2500" dirty="0">
                <a:latin typeface="MS PGothic" panose="020B0600070205080204" pitchFamily="34" charset="-128"/>
                <a:ea typeface="MS PGothic" panose="020B0600070205080204" pitchFamily="34" charset="-128"/>
              </a:rPr>
              <a:t>達障害者支援センター</a:t>
            </a:r>
            <a:r>
              <a:rPr lang="ja-JP" altLang="en-US" sz="2500" dirty="0" smtClean="0">
                <a:latin typeface="MS PGothic" panose="020B0600070205080204" pitchFamily="34" charset="-128"/>
                <a:ea typeface="MS PGothic" panose="020B0600070205080204" pitchFamily="34" charset="-128"/>
              </a:rPr>
              <a:t>と、地</a:t>
            </a:r>
            <a:r>
              <a:rPr lang="ja-JP" altLang="en-US" sz="2500" dirty="0">
                <a:latin typeface="MS PGothic" panose="020B0600070205080204" pitchFamily="34" charset="-128"/>
                <a:ea typeface="MS PGothic" panose="020B0600070205080204" pitchFamily="34" charset="-128"/>
              </a:rPr>
              <a:t>方自治</a:t>
            </a:r>
            <a:r>
              <a:rPr lang="ja-JP" altLang="en-US" sz="2500" dirty="0" smtClean="0">
                <a:latin typeface="MS PGothic" panose="020B0600070205080204" pitchFamily="34" charset="-128"/>
                <a:ea typeface="MS PGothic" panose="020B0600070205080204" pitchFamily="34" charset="-128"/>
              </a:rPr>
              <a:t>体が設</a:t>
            </a:r>
            <a:r>
              <a:rPr lang="ja-JP" altLang="en-US" sz="2500" dirty="0">
                <a:latin typeface="MS PGothic" panose="020B0600070205080204" pitchFamily="34" charset="-128"/>
                <a:ea typeface="MS PGothic" panose="020B0600070205080204" pitchFamily="34" charset="-128"/>
              </a:rPr>
              <a:t>置・運</a:t>
            </a:r>
            <a:r>
              <a:rPr lang="ja-JP" altLang="en-US" sz="2500" dirty="0" smtClean="0">
                <a:latin typeface="MS PGothic" panose="020B0600070205080204" pitchFamily="34" charset="-128"/>
                <a:ea typeface="MS PGothic" panose="020B0600070205080204" pitchFamily="34" charset="-128"/>
              </a:rPr>
              <a:t>営してい</a:t>
            </a:r>
            <a:r>
              <a:rPr lang="ja-JP" altLang="en-US" sz="2500" dirty="0">
                <a:latin typeface="MS PGothic" panose="020B0600070205080204" pitchFamily="34" charset="-128"/>
                <a:ea typeface="MS PGothic" panose="020B0600070205080204" pitchFamily="34" charset="-128"/>
              </a:rPr>
              <a:t>る</a:t>
            </a:r>
            <a:r>
              <a:rPr lang="ja-JP" altLang="en-US" sz="2500" dirty="0" smtClean="0">
                <a:latin typeface="MS PGothic" panose="020B0600070205080204" pitchFamily="34" charset="-128"/>
                <a:ea typeface="MS PGothic" panose="020B0600070205080204" pitchFamily="34" charset="-128"/>
              </a:rPr>
              <a:t>地域発</a:t>
            </a:r>
            <a:r>
              <a:rPr lang="ja-JP" altLang="en-US" sz="2500" dirty="0">
                <a:latin typeface="MS PGothic" panose="020B0600070205080204" pitchFamily="34" charset="-128"/>
                <a:ea typeface="MS PGothic" panose="020B0600070205080204" pitchFamily="34" charset="-128"/>
              </a:rPr>
              <a:t>達障害者支援センターに区</a:t>
            </a:r>
            <a:r>
              <a:rPr lang="ja-JP" altLang="en-US" sz="2500" dirty="0" smtClean="0">
                <a:latin typeface="MS PGothic" panose="020B0600070205080204" pitchFamily="34" charset="-128"/>
                <a:ea typeface="MS PGothic" panose="020B0600070205080204" pitchFamily="34" charset="-128"/>
              </a:rPr>
              <a:t>分</a:t>
            </a:r>
            <a:endParaRPr lang="ko-KR" altLang="en-US" dirty="0">
              <a:latin typeface="MS Gothic" panose="020B0609070205080204" pitchFamily="49" charset="-128"/>
            </a:endParaRPr>
          </a:p>
        </p:txBody>
      </p:sp>
      <p:cxnSp>
        <p:nvCxnSpPr>
          <p:cNvPr id="7" name="직선 연결선 6"/>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0" y="346800"/>
            <a:ext cx="7448550" cy="710552"/>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r>
              <a:rPr lang="en-US" altLang="ko-KR" sz="3200" dirty="0" smtClean="0">
                <a:solidFill>
                  <a:schemeClr val="bg1"/>
                </a:solidFill>
                <a:latin typeface="MS Gothic" panose="020B0609070205080204" pitchFamily="49" charset="-128"/>
                <a:ea typeface="MS Gothic" panose="020B0609070205080204" pitchFamily="49" charset="-128"/>
              </a:rPr>
              <a:t> </a:t>
            </a:r>
            <a:r>
              <a:rPr lang="ja-JP" altLang="en-US" sz="3200" dirty="0">
                <a:solidFill>
                  <a:schemeClr val="bg1"/>
                </a:solidFill>
                <a:latin typeface="MS Gothic" panose="020B0609070205080204" pitchFamily="49" charset="-128"/>
                <a:ea typeface="MS Gothic" panose="020B0609070205080204" pitchFamily="49" charset="-128"/>
              </a:rPr>
              <a:t>刑事・司法手続きの支援</a:t>
            </a:r>
            <a:endParaRPr lang="ko-KR" altLang="en-US" sz="3200" b="1" dirty="0">
              <a:latin typeface="MS Gothic" panose="020B0609070205080204" pitchFamily="49" charset="-128"/>
            </a:endParaRPr>
          </a:p>
        </p:txBody>
      </p:sp>
      <p:sp>
        <p:nvSpPr>
          <p:cNvPr id="3" name="내용 개체 틀 2"/>
          <p:cNvSpPr>
            <a:spLocks noGrp="1"/>
          </p:cNvSpPr>
          <p:nvPr>
            <p:ph idx="1"/>
          </p:nvPr>
        </p:nvSpPr>
        <p:spPr>
          <a:xfrm>
            <a:off x="400050" y="1600200"/>
            <a:ext cx="8229600" cy="4525963"/>
          </a:xfrm>
        </p:spPr>
        <p:txBody>
          <a:bodyPr>
            <a:normAutofit/>
          </a:bodyPr>
          <a:lstStyle/>
          <a:p>
            <a:pPr marL="0" indent="0">
              <a:lnSpc>
                <a:spcPct val="150000"/>
              </a:lnSpc>
              <a:buNone/>
            </a:pPr>
            <a:r>
              <a:rPr lang="ja-JP" altLang="en-US" sz="2500" b="1" dirty="0" smtClean="0">
                <a:latin typeface="MS PGothic" panose="020B0600070205080204" pitchFamily="34" charset="-128"/>
                <a:ea typeface="MS PGothic" panose="020B0600070205080204" pitchFamily="34" charset="-128"/>
              </a:rPr>
              <a:t>ア．支</a:t>
            </a:r>
            <a:r>
              <a:rPr lang="ja-JP" altLang="en-US" sz="2500" b="1" dirty="0">
                <a:latin typeface="MS PGothic" panose="020B0600070205080204" pitchFamily="34" charset="-128"/>
                <a:ea typeface="MS PGothic" panose="020B0600070205080204" pitchFamily="34" charset="-128"/>
              </a:rPr>
              <a:t>援対象</a:t>
            </a:r>
          </a:p>
          <a:p>
            <a:pPr marL="0" indent="0">
              <a:lnSpc>
                <a:spcPct val="150000"/>
              </a:lnSpc>
              <a:buNone/>
            </a:pPr>
            <a:r>
              <a:rPr lang="ja-JP" altLang="en-US" sz="2000" dirty="0">
                <a:latin typeface="MS PGothic" panose="020B0600070205080204" pitchFamily="34" charset="-128"/>
                <a:ea typeface="MS PGothic" panose="020B0600070205080204" pitchFamily="34" charset="-128"/>
              </a:rPr>
              <a:t>刑事司法手続きの支援</a:t>
            </a:r>
            <a:r>
              <a:rPr lang="ja-JP" altLang="en-US" sz="2000" dirty="0" smtClean="0">
                <a:latin typeface="MS PGothic" panose="020B0600070205080204" pitchFamily="34" charset="-128"/>
                <a:ea typeface="MS PGothic" panose="020B0600070205080204" pitchFamily="34" charset="-128"/>
              </a:rPr>
              <a:t>は、発</a:t>
            </a:r>
            <a:r>
              <a:rPr lang="ja-JP" altLang="en-US" sz="2000" dirty="0">
                <a:latin typeface="MS PGothic" panose="020B0600070205080204" pitchFamily="34" charset="-128"/>
                <a:ea typeface="MS PGothic" panose="020B0600070205080204" pitchFamily="34" charset="-128"/>
              </a:rPr>
              <a:t>達障害者が加害者、被害者であ</a:t>
            </a:r>
            <a:r>
              <a:rPr lang="ja-JP" altLang="en-US" sz="2000" dirty="0" smtClean="0">
                <a:latin typeface="MS PGothic" panose="020B0600070205080204" pitchFamily="34" charset="-128"/>
                <a:ea typeface="MS PGothic" panose="020B0600070205080204" pitchFamily="34" charset="-128"/>
              </a:rPr>
              <a:t>る</a:t>
            </a:r>
            <a:r>
              <a:rPr lang="ja-JP" altLang="en-US" sz="2000" dirty="0">
                <a:latin typeface="MS PGothic" panose="020B0600070205080204" pitchFamily="34" charset="-128"/>
                <a:ea typeface="MS PGothic" panose="020B0600070205080204" pitchFamily="34" charset="-128"/>
              </a:rPr>
              <a:t>場合</a:t>
            </a:r>
            <a:r>
              <a:rPr lang="ja-JP" altLang="en-US" sz="2000" dirty="0" smtClean="0">
                <a:latin typeface="MS PGothic" panose="020B0600070205080204" pitchFamily="34" charset="-128"/>
                <a:ea typeface="MS PGothic" panose="020B0600070205080204" pitchFamily="34" charset="-128"/>
              </a:rPr>
              <a:t>のい</a:t>
            </a:r>
            <a:r>
              <a:rPr lang="ja-JP" altLang="en-US" sz="2000" dirty="0">
                <a:latin typeface="MS PGothic" panose="020B0600070205080204" pitchFamily="34" charset="-128"/>
                <a:ea typeface="MS PGothic" panose="020B0600070205080204" pitchFamily="34" charset="-128"/>
              </a:rPr>
              <a:t>ずれも該当され、捜査手続きから裁判手</a:t>
            </a:r>
            <a:r>
              <a:rPr lang="ja-JP" altLang="en-US" sz="2000" dirty="0" smtClean="0">
                <a:latin typeface="MS PGothic" panose="020B0600070205080204" pitchFamily="34" charset="-128"/>
                <a:ea typeface="MS PGothic" panose="020B0600070205080204" pitchFamily="34" charset="-128"/>
              </a:rPr>
              <a:t>続きに</a:t>
            </a:r>
            <a:r>
              <a:rPr lang="ja-JP" altLang="en-US" sz="2000" dirty="0">
                <a:latin typeface="MS PGothic" panose="020B0600070205080204" pitchFamily="34" charset="-128"/>
                <a:ea typeface="MS PGothic" panose="020B0600070205080204" pitchFamily="34" charset="-128"/>
              </a:rPr>
              <a:t>至るまで可</a:t>
            </a:r>
            <a:r>
              <a:rPr lang="ja-JP" altLang="en-US" sz="2000" dirty="0" smtClean="0">
                <a:latin typeface="MS PGothic" panose="020B0600070205080204" pitchFamily="34" charset="-128"/>
                <a:ea typeface="MS PGothic" panose="020B0600070205080204" pitchFamily="34" charset="-128"/>
              </a:rPr>
              <a:t>能である。 </a:t>
            </a:r>
            <a:endParaRPr lang="en-US" altLang="ja-JP" sz="2000" dirty="0" smtClean="0">
              <a:latin typeface="MS PGothic" panose="020B0600070205080204" pitchFamily="34" charset="-128"/>
              <a:ea typeface="MS PGothic" panose="020B0600070205080204" pitchFamily="34" charset="-128"/>
            </a:endParaRPr>
          </a:p>
          <a:p>
            <a:pPr marL="0" indent="0">
              <a:lnSpc>
                <a:spcPct val="150000"/>
              </a:lnSpc>
              <a:buNone/>
            </a:pPr>
            <a:endParaRPr lang="ja-JP" altLang="en-US" sz="1050" dirty="0">
              <a:latin typeface="MS PGothic" panose="020B0600070205080204" pitchFamily="34" charset="-128"/>
              <a:ea typeface="MS PGothic" panose="020B0600070205080204" pitchFamily="34" charset="-128"/>
            </a:endParaRPr>
          </a:p>
          <a:p>
            <a:pPr marL="0" indent="0">
              <a:lnSpc>
                <a:spcPct val="150000"/>
              </a:lnSpc>
              <a:buNone/>
            </a:pPr>
            <a:r>
              <a:rPr lang="ja-JP" altLang="en-US" sz="2500" b="1" dirty="0" smtClean="0">
                <a:latin typeface="MS PGothic" panose="020B0600070205080204" pitchFamily="34" charset="-128"/>
                <a:ea typeface="MS PGothic" panose="020B0600070205080204" pitchFamily="34" charset="-128"/>
              </a:rPr>
              <a:t>イ．支</a:t>
            </a:r>
            <a:r>
              <a:rPr lang="ja-JP" altLang="en-US" sz="2500" b="1" dirty="0">
                <a:latin typeface="MS PGothic" panose="020B0600070205080204" pitchFamily="34" charset="-128"/>
                <a:ea typeface="MS PGothic" panose="020B0600070205080204" pitchFamily="34" charset="-128"/>
              </a:rPr>
              <a:t>援内容 </a:t>
            </a:r>
          </a:p>
          <a:p>
            <a:pPr marL="0" indent="0">
              <a:lnSpc>
                <a:spcPct val="150000"/>
              </a:lnSpc>
              <a:buNone/>
            </a:pPr>
            <a:r>
              <a:rPr lang="ja-JP" altLang="en-US" sz="2000" dirty="0">
                <a:latin typeface="MS PGothic" panose="020B0600070205080204" pitchFamily="34" charset="-128"/>
                <a:ea typeface="MS PGothic" panose="020B0600070205080204" pitchFamily="34" charset="-128"/>
              </a:rPr>
              <a:t>発達障害者のための補助</a:t>
            </a:r>
            <a:r>
              <a:rPr lang="ja-JP" altLang="en-US" sz="2000" dirty="0" smtClean="0">
                <a:latin typeface="MS PGothic" panose="020B0600070205080204" pitchFamily="34" charset="-128"/>
                <a:ea typeface="MS PGothic" panose="020B0600070205080204" pitchFamily="34" charset="-128"/>
              </a:rPr>
              <a:t>人（法</a:t>
            </a:r>
            <a:r>
              <a:rPr lang="ja-JP" altLang="en-US" sz="2000" dirty="0">
                <a:latin typeface="MS PGothic" panose="020B0600070205080204" pitchFamily="34" charset="-128"/>
                <a:ea typeface="MS PGothic" panose="020B0600070205080204" pitchFamily="34" charset="-128"/>
              </a:rPr>
              <a:t>第</a:t>
            </a:r>
            <a:r>
              <a:rPr lang="en-US" altLang="ja-JP" sz="2000" dirty="0">
                <a:latin typeface="MS PGothic" panose="020B0600070205080204" pitchFamily="34" charset="-128"/>
                <a:ea typeface="MS PGothic" panose="020B0600070205080204" pitchFamily="34" charset="-128"/>
              </a:rPr>
              <a:t>12</a:t>
            </a:r>
            <a:r>
              <a:rPr lang="ja-JP" altLang="en-US" sz="2000" dirty="0">
                <a:latin typeface="MS PGothic" panose="020B0600070205080204" pitchFamily="34" charset="-128"/>
                <a:ea typeface="MS PGothic" panose="020B0600070205080204" pitchFamily="34" charset="-128"/>
              </a:rPr>
              <a:t>条第</a:t>
            </a:r>
            <a:r>
              <a:rPr lang="en-US" altLang="ja-JP" sz="2000" dirty="0">
                <a:latin typeface="MS PGothic" panose="020B0600070205080204" pitchFamily="34" charset="-128"/>
                <a:ea typeface="MS PGothic" panose="020B0600070205080204" pitchFamily="34" charset="-128"/>
              </a:rPr>
              <a:t>2</a:t>
            </a:r>
            <a:r>
              <a:rPr lang="ja-JP" altLang="en-US" sz="2000" dirty="0" smtClean="0">
                <a:latin typeface="MS PGothic" panose="020B0600070205080204" pitchFamily="34" charset="-128"/>
                <a:ea typeface="MS PGothic" panose="020B0600070205080204" pitchFamily="34" charset="-128"/>
              </a:rPr>
              <a:t>項）、</a:t>
            </a:r>
            <a:r>
              <a:rPr lang="ja-JP" altLang="en-US" sz="2000" dirty="0">
                <a:latin typeface="MS PGothic" panose="020B0600070205080204" pitchFamily="34" charset="-128"/>
                <a:ea typeface="MS PGothic" panose="020B0600070205080204" pitchFamily="34" charset="-128"/>
              </a:rPr>
              <a:t>信頼関</a:t>
            </a:r>
            <a:r>
              <a:rPr lang="ja-JP" altLang="en-US" sz="2000" dirty="0" smtClean="0">
                <a:latin typeface="MS PGothic" panose="020B0600070205080204" pitchFamily="34" charset="-128"/>
                <a:ea typeface="MS PGothic" panose="020B0600070205080204" pitchFamily="34" charset="-128"/>
              </a:rPr>
              <a:t>係にある者の</a:t>
            </a:r>
            <a:r>
              <a:rPr lang="ja-JP" altLang="en-US" sz="2000" dirty="0">
                <a:latin typeface="MS PGothic" panose="020B0600070205080204" pitchFamily="34" charset="-128"/>
                <a:ea typeface="MS PGothic" panose="020B0600070205080204" pitchFamily="34" charset="-128"/>
              </a:rPr>
              <a:t>同</a:t>
            </a:r>
            <a:r>
              <a:rPr lang="ja-JP" altLang="en-US" sz="2000" dirty="0" smtClean="0">
                <a:latin typeface="MS PGothic" panose="020B0600070205080204" pitchFamily="34" charset="-128"/>
                <a:ea typeface="MS PGothic" panose="020B0600070205080204" pitchFamily="34" charset="-128"/>
              </a:rPr>
              <a:t>席（法</a:t>
            </a:r>
            <a:r>
              <a:rPr lang="ja-JP" altLang="en-US" sz="2000" dirty="0">
                <a:latin typeface="MS PGothic" panose="020B0600070205080204" pitchFamily="34" charset="-128"/>
                <a:ea typeface="MS PGothic" panose="020B0600070205080204" pitchFamily="34" charset="-128"/>
              </a:rPr>
              <a:t>第</a:t>
            </a:r>
            <a:r>
              <a:rPr lang="en-US" altLang="ja-JP" sz="2000" dirty="0">
                <a:latin typeface="MS PGothic" panose="020B0600070205080204" pitchFamily="34" charset="-128"/>
                <a:ea typeface="MS PGothic" panose="020B0600070205080204" pitchFamily="34" charset="-128"/>
              </a:rPr>
              <a:t>12</a:t>
            </a:r>
            <a:r>
              <a:rPr lang="ja-JP" altLang="en-US" sz="2000" dirty="0">
                <a:latin typeface="MS PGothic" panose="020B0600070205080204" pitchFamily="34" charset="-128"/>
                <a:ea typeface="MS PGothic" panose="020B0600070205080204" pitchFamily="34" charset="-128"/>
              </a:rPr>
              <a:t>条第</a:t>
            </a:r>
            <a:r>
              <a:rPr lang="en-US" altLang="ja-JP" sz="2000" dirty="0">
                <a:latin typeface="MS PGothic" panose="020B0600070205080204" pitchFamily="34" charset="-128"/>
                <a:ea typeface="MS PGothic" panose="020B0600070205080204" pitchFamily="34" charset="-128"/>
              </a:rPr>
              <a:t>3</a:t>
            </a:r>
            <a:r>
              <a:rPr lang="ja-JP" altLang="en-US" sz="2000" dirty="0" smtClean="0">
                <a:latin typeface="MS PGothic" panose="020B0600070205080204" pitchFamily="34" charset="-128"/>
                <a:ea typeface="MS PGothic" panose="020B0600070205080204" pitchFamily="34" charset="-128"/>
              </a:rPr>
              <a:t>項）</a:t>
            </a:r>
            <a:endParaRPr lang="en-US" altLang="ko-KR" sz="2000" dirty="0" smtClean="0">
              <a:latin typeface="MS PGothic" panose="020B0600070205080204" pitchFamily="34" charset="-128"/>
              <a:ea typeface="MS PGothic" panose="020B0600070205080204" pitchFamily="34" charset="-128"/>
            </a:endParaRPr>
          </a:p>
        </p:txBody>
      </p:sp>
      <p:cxnSp>
        <p:nvCxnSpPr>
          <p:cNvPr id="5" name="직선 연결선 4"/>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4968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타원 3"/>
          <p:cNvSpPr/>
          <p:nvPr/>
        </p:nvSpPr>
        <p:spPr>
          <a:xfrm>
            <a:off x="3347864" y="1916832"/>
            <a:ext cx="2448272" cy="244827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p:cNvSpPr txBox="1"/>
          <p:nvPr/>
        </p:nvSpPr>
        <p:spPr>
          <a:xfrm>
            <a:off x="3448050" y="2857496"/>
            <a:ext cx="2276078" cy="1077218"/>
          </a:xfrm>
          <a:prstGeom prst="rect">
            <a:avLst/>
          </a:prstGeom>
          <a:noFill/>
        </p:spPr>
        <p:txBody>
          <a:bodyPr wrap="square" rtlCol="0">
            <a:spAutoFit/>
          </a:bodyPr>
          <a:lstStyle/>
          <a:p>
            <a:r>
              <a:rPr lang="ja-JP" altLang="en-US" sz="3200" b="1" dirty="0" smtClean="0">
                <a:solidFill>
                  <a:schemeClr val="bg1"/>
                </a:solidFill>
                <a:latin typeface="MS Gothic" panose="020B0609070205080204" pitchFamily="49" charset="-128"/>
                <a:ea typeface="MS Gothic" panose="020B0609070205080204" pitchFamily="49" charset="-128"/>
              </a:rPr>
              <a:t>ありがとう</a:t>
            </a:r>
            <a:endParaRPr lang="en-US" altLang="ja-JP" sz="3200" b="1" dirty="0" smtClean="0">
              <a:solidFill>
                <a:schemeClr val="bg1"/>
              </a:solidFill>
              <a:latin typeface="MS Gothic" panose="020B0609070205080204" pitchFamily="49" charset="-128"/>
              <a:ea typeface="MS Gothic" panose="020B0609070205080204" pitchFamily="49" charset="-128"/>
            </a:endParaRPr>
          </a:p>
          <a:p>
            <a:r>
              <a:rPr lang="ja-JP" altLang="en-US" sz="3200" b="1" dirty="0" smtClean="0">
                <a:solidFill>
                  <a:schemeClr val="bg1"/>
                </a:solidFill>
                <a:latin typeface="MS Gothic" panose="020B0609070205080204" pitchFamily="49" charset="-128"/>
                <a:ea typeface="MS Gothic" panose="020B0609070205080204" pitchFamily="49" charset="-128"/>
              </a:rPr>
              <a:t>ございます</a:t>
            </a:r>
            <a:endParaRPr lang="en-US" altLang="ko-KR" sz="3200" b="1" dirty="0" smtClean="0">
              <a:solidFill>
                <a:schemeClr val="bg1"/>
              </a:solidFill>
              <a:latin typeface="MS Gothic" panose="020B0609070205080204" pitchFamily="49" charset="-128"/>
              <a:ea typeface="MS Gothic" panose="020B0609070205080204" pitchFamily="49" charset="-128"/>
            </a:endParaRPr>
          </a:p>
        </p:txBody>
      </p:sp>
      <p:sp>
        <p:nvSpPr>
          <p:cNvPr id="6" name="TextBox 5"/>
          <p:cNvSpPr txBox="1"/>
          <p:nvPr/>
        </p:nvSpPr>
        <p:spPr>
          <a:xfrm>
            <a:off x="4314768" y="2598583"/>
            <a:ext cx="1409360" cy="400110"/>
          </a:xfrm>
          <a:prstGeom prst="rect">
            <a:avLst/>
          </a:prstGeom>
          <a:noFill/>
        </p:spPr>
        <p:txBody>
          <a:bodyPr wrap="none" rtlCol="0">
            <a:spAutoFit/>
          </a:bodyPr>
          <a:lstStyle/>
          <a:p>
            <a:r>
              <a:rPr lang="en-US" altLang="ko-KR" sz="2000" b="1" dirty="0" smtClean="0">
                <a:solidFill>
                  <a:srgbClr val="FFFF99"/>
                </a:solidFill>
                <a:latin typeface="나눔고딕 ExtraBold" pitchFamily="50" charset="-127"/>
                <a:ea typeface="나눔고딕 ExtraBold" pitchFamily="50" charset="-127"/>
              </a:rPr>
              <a:t>Thank you</a:t>
            </a:r>
          </a:p>
        </p:txBody>
      </p:sp>
      <p:sp>
        <p:nvSpPr>
          <p:cNvPr id="7" name="TextBox 6"/>
          <p:cNvSpPr txBox="1"/>
          <p:nvPr/>
        </p:nvSpPr>
        <p:spPr>
          <a:xfrm>
            <a:off x="3203848" y="4509120"/>
            <a:ext cx="2770310" cy="338554"/>
          </a:xfrm>
          <a:prstGeom prst="rect">
            <a:avLst/>
          </a:prstGeom>
          <a:noFill/>
        </p:spPr>
        <p:txBody>
          <a:bodyPr wrap="none" rtlCol="0">
            <a:spAutoFit/>
          </a:bodyPr>
          <a:lstStyle/>
          <a:p>
            <a:r>
              <a:rPr lang="en-US" altLang="ko-KR" sz="1600" dirty="0" smtClean="0">
                <a:ln>
                  <a:solidFill>
                    <a:schemeClr val="tx1">
                      <a:alpha val="44000"/>
                    </a:schemeClr>
                  </a:solidFill>
                </a:ln>
                <a:latin typeface="나눔명조" pitchFamily="18" charset="-127"/>
                <a:ea typeface="나눔명조" pitchFamily="18" charset="-127"/>
              </a:rPr>
              <a:t>Do you have any Questions?</a:t>
            </a:r>
            <a:endParaRPr lang="ko-KR" altLang="en-US" sz="1600" dirty="0">
              <a:ln>
                <a:solidFill>
                  <a:schemeClr val="tx1">
                    <a:alpha val="44000"/>
                  </a:schemeClr>
                </a:solidFill>
              </a:ln>
              <a:latin typeface="나눔명조" pitchFamily="18" charset="-127"/>
              <a:ea typeface="나눔명조" pitchFamily="18" charset="-127"/>
            </a:endParaRPr>
          </a:p>
        </p:txBody>
      </p:sp>
      <p:cxnSp>
        <p:nvCxnSpPr>
          <p:cNvPr id="12" name="직선 연결선 11"/>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pic>
        <p:nvPicPr>
          <p:cNvPr id="15" name="그림 14" descr="캡처.JPG"/>
          <p:cNvPicPr>
            <a:picLocks noChangeAspect="1"/>
          </p:cNvPicPr>
          <p:nvPr/>
        </p:nvPicPr>
        <p:blipFill>
          <a:blip r:embed="rId2" cstate="print"/>
          <a:stretch>
            <a:fillRect/>
          </a:stretch>
        </p:blipFill>
        <p:spPr>
          <a:xfrm>
            <a:off x="6948213" y="0"/>
            <a:ext cx="2195787" cy="7143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직선 화살표 연결선 16"/>
          <p:cNvCxnSpPr/>
          <p:nvPr/>
        </p:nvCxnSpPr>
        <p:spPr>
          <a:xfrm flipV="1">
            <a:off x="983291" y="3038475"/>
            <a:ext cx="3769684" cy="7310"/>
          </a:xfrm>
          <a:prstGeom prst="straightConnector1">
            <a:avLst/>
          </a:prstGeom>
          <a:ln w="57150">
            <a:solidFill>
              <a:schemeClr val="tx1">
                <a:lumMod val="50000"/>
                <a:lumOff val="50000"/>
              </a:schemeClr>
            </a:solidFill>
            <a:tailEnd type="arrow"/>
          </a:ln>
        </p:spPr>
        <p:style>
          <a:lnRef idx="1">
            <a:schemeClr val="accent4"/>
          </a:lnRef>
          <a:fillRef idx="0">
            <a:schemeClr val="accent4"/>
          </a:fillRef>
          <a:effectRef idx="0">
            <a:schemeClr val="accent4"/>
          </a:effectRef>
          <a:fontRef idx="minor">
            <a:schemeClr val="tx1"/>
          </a:fontRef>
        </p:style>
      </p:cxnSp>
      <p:grpSp>
        <p:nvGrpSpPr>
          <p:cNvPr id="2" name="그룹 31"/>
          <p:cNvGrpSpPr/>
          <p:nvPr/>
        </p:nvGrpSpPr>
        <p:grpSpPr>
          <a:xfrm>
            <a:off x="0" y="2807659"/>
            <a:ext cx="2209800" cy="1561098"/>
            <a:chOff x="131134" y="3200400"/>
            <a:chExt cx="2209800" cy="1561098"/>
          </a:xfrm>
        </p:grpSpPr>
        <p:sp>
          <p:nvSpPr>
            <p:cNvPr id="9" name="타원 8"/>
            <p:cNvSpPr/>
            <p:nvPr/>
          </p:nvSpPr>
          <p:spPr>
            <a:xfrm>
              <a:off x="990600" y="3200400"/>
              <a:ext cx="457200" cy="457200"/>
            </a:xfrm>
            <a:prstGeom prst="ellipse">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mn-ea"/>
              </a:endParaRPr>
            </a:p>
          </p:txBody>
        </p:sp>
        <p:sp>
          <p:nvSpPr>
            <p:cNvPr id="24" name="TextBox 23"/>
            <p:cNvSpPr txBox="1"/>
            <p:nvPr/>
          </p:nvSpPr>
          <p:spPr>
            <a:xfrm>
              <a:off x="131134" y="3930501"/>
              <a:ext cx="2209800" cy="830997"/>
            </a:xfrm>
            <a:prstGeom prst="rect">
              <a:avLst/>
            </a:prstGeom>
            <a:noFill/>
          </p:spPr>
          <p:txBody>
            <a:bodyPr wrap="square" rtlCol="0">
              <a:spAutoFit/>
            </a:bodyPr>
            <a:lstStyle/>
            <a:p>
              <a:pPr algn="ctr"/>
              <a:r>
                <a:rPr lang="ja-JP" altLang="en-US" sz="1600" spc="-220" dirty="0">
                  <a:latin typeface="MS PGothic" panose="020B0600070205080204" pitchFamily="34" charset="-128"/>
                  <a:ea typeface="MS PGothic" panose="020B0600070205080204" pitchFamily="34" charset="-128"/>
                </a:rPr>
                <a:t>障害児童・発</a:t>
              </a:r>
              <a:r>
                <a:rPr lang="ja-JP" altLang="en-US" sz="1600" spc="-220" dirty="0" smtClean="0">
                  <a:latin typeface="MS PGothic" panose="020B0600070205080204" pitchFamily="34" charset="-128"/>
                  <a:ea typeface="MS PGothic" panose="020B0600070205080204" pitchFamily="34" charset="-128"/>
                </a:rPr>
                <a:t>達障害者に</a:t>
              </a:r>
              <a:endParaRPr lang="en-US" altLang="ja-JP" sz="1600" spc="-220" dirty="0" smtClean="0">
                <a:latin typeface="MS PGothic" panose="020B0600070205080204" pitchFamily="34" charset="-128"/>
                <a:ea typeface="MS PGothic" panose="020B0600070205080204" pitchFamily="34" charset="-128"/>
              </a:endParaRPr>
            </a:p>
            <a:p>
              <a:pPr algn="ctr"/>
              <a:r>
                <a:rPr lang="ja-JP" altLang="en-US" sz="1600" spc="-220" dirty="0" smtClean="0">
                  <a:latin typeface="MS PGothic" panose="020B0600070205080204" pitchFamily="34" charset="-128"/>
                  <a:ea typeface="MS PGothic" panose="020B0600070205080204" pitchFamily="34" charset="-128"/>
                </a:rPr>
                <a:t>対する福</a:t>
              </a:r>
              <a:r>
                <a:rPr lang="ja-JP" altLang="en-US" sz="1600" spc="-220" dirty="0">
                  <a:latin typeface="MS PGothic" panose="020B0600070205080204" pitchFamily="34" charset="-128"/>
                  <a:ea typeface="MS PGothic" panose="020B0600070205080204" pitchFamily="34" charset="-128"/>
                </a:rPr>
                <a:t>祉支援の必要性 </a:t>
              </a:r>
            </a:p>
            <a:p>
              <a:pPr algn="ctr"/>
              <a:r>
                <a:rPr lang="ja-JP" altLang="en-US" sz="1600" spc="-220" dirty="0">
                  <a:latin typeface="MS PGothic" panose="020B0600070205080204" pitchFamily="34" charset="-128"/>
                  <a:ea typeface="MS PGothic" panose="020B0600070205080204" pitchFamily="34" charset="-128"/>
                </a:rPr>
                <a:t>拡大</a:t>
              </a:r>
              <a:endParaRPr lang="ko-KR" altLang="en-US" sz="1600" spc="-150" dirty="0">
                <a:latin typeface="MS PGothic" panose="020B0600070205080204" pitchFamily="34" charset="-128"/>
              </a:endParaRPr>
            </a:p>
          </p:txBody>
        </p:sp>
      </p:grpSp>
      <p:grpSp>
        <p:nvGrpSpPr>
          <p:cNvPr id="3" name="그룹 32"/>
          <p:cNvGrpSpPr/>
          <p:nvPr/>
        </p:nvGrpSpPr>
        <p:grpSpPr>
          <a:xfrm>
            <a:off x="1983654" y="2826709"/>
            <a:ext cx="2254169" cy="1319476"/>
            <a:chOff x="2536104" y="3200400"/>
            <a:chExt cx="2254169" cy="1319476"/>
          </a:xfrm>
        </p:grpSpPr>
        <p:sp>
          <p:nvSpPr>
            <p:cNvPr id="14" name="타원 13"/>
            <p:cNvSpPr/>
            <p:nvPr/>
          </p:nvSpPr>
          <p:spPr>
            <a:xfrm>
              <a:off x="3276600" y="3200400"/>
              <a:ext cx="457200" cy="457200"/>
            </a:xfrm>
            <a:prstGeom prst="ellipse">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accent2"/>
                </a:solidFill>
                <a:latin typeface="+mn-ea"/>
              </a:endParaRPr>
            </a:p>
          </p:txBody>
        </p:sp>
        <p:sp>
          <p:nvSpPr>
            <p:cNvPr id="25" name="TextBox 24"/>
            <p:cNvSpPr txBox="1"/>
            <p:nvPr/>
          </p:nvSpPr>
          <p:spPr>
            <a:xfrm>
              <a:off x="2536104" y="3935101"/>
              <a:ext cx="2254169" cy="584775"/>
            </a:xfrm>
            <a:prstGeom prst="rect">
              <a:avLst/>
            </a:prstGeom>
            <a:noFill/>
            <a:ln>
              <a:noFill/>
            </a:ln>
          </p:spPr>
          <p:txBody>
            <a:bodyPr wrap="square" rtlCol="0">
              <a:spAutoFit/>
            </a:bodyPr>
            <a:lstStyle/>
            <a:p>
              <a:pPr algn="ctr"/>
              <a:r>
                <a:rPr lang="zh-TW" altLang="en-US" sz="1600" spc="-220" dirty="0">
                  <a:latin typeface="MS PGothic" panose="020B0600070205080204" pitchFamily="34" charset="-128"/>
                  <a:ea typeface="MS PGothic" panose="020B0600070205080204" pitchFamily="34" charset="-128"/>
                </a:rPr>
                <a:t>発達障害者支援計</a:t>
              </a:r>
              <a:r>
                <a:rPr lang="zh-TW" altLang="en-US" sz="1600" spc="-220" dirty="0" smtClean="0">
                  <a:latin typeface="MS PGothic" panose="020B0600070205080204" pitchFamily="34" charset="-128"/>
                  <a:ea typeface="MS PGothic" panose="020B0600070205080204" pitchFamily="34" charset="-128"/>
                </a:rPr>
                <a:t>画</a:t>
              </a:r>
              <a:r>
                <a:rPr lang="ja-JP" altLang="en-US" sz="1600" spc="-220" dirty="0" smtClean="0">
                  <a:latin typeface="MS PGothic" panose="020B0600070205080204" pitchFamily="34" charset="-128"/>
                  <a:ea typeface="MS PGothic" panose="020B0600070205080204" pitchFamily="34" charset="-128"/>
                </a:rPr>
                <a:t>の</a:t>
              </a:r>
              <a:endParaRPr lang="en-US" altLang="ja-JP" sz="1600" spc="-220" dirty="0" smtClean="0">
                <a:latin typeface="MS PGothic" panose="020B0600070205080204" pitchFamily="34" charset="-128"/>
                <a:ea typeface="MS PGothic" panose="020B0600070205080204" pitchFamily="34" charset="-128"/>
              </a:endParaRPr>
            </a:p>
            <a:p>
              <a:pPr algn="ctr"/>
              <a:r>
                <a:rPr lang="ja-JP" altLang="en-US" sz="1600" spc="-220" dirty="0" smtClean="0">
                  <a:latin typeface="MS PGothic" panose="020B0600070205080204" pitchFamily="34" charset="-128"/>
                  <a:ea typeface="MS PGothic" panose="020B0600070205080204" pitchFamily="34" charset="-128"/>
                </a:rPr>
                <a:t>作成</a:t>
              </a:r>
              <a:r>
                <a:rPr lang="ja-JP" altLang="en-US" sz="1600" spc="-220" dirty="0">
                  <a:latin typeface="MS PGothic" panose="020B0600070205080204" pitchFamily="34" charset="-128"/>
                  <a:ea typeface="MS PGothic" panose="020B0600070205080204" pitchFamily="34" charset="-128"/>
                </a:rPr>
                <a:t>（</a:t>
              </a:r>
              <a:r>
                <a:rPr lang="en-US" altLang="ja-JP" sz="1600" spc="-220" dirty="0" smtClean="0">
                  <a:latin typeface="MS PGothic" panose="020B0600070205080204" pitchFamily="34" charset="-128"/>
                  <a:ea typeface="MS PGothic" panose="020B0600070205080204" pitchFamily="34" charset="-128"/>
                </a:rPr>
                <a:t>20</a:t>
              </a:r>
              <a:r>
                <a:rPr lang="en-US" altLang="zh-TW" sz="1600" spc="-220" dirty="0" smtClean="0">
                  <a:latin typeface="MS PGothic" panose="020B0600070205080204" pitchFamily="34" charset="-128"/>
                  <a:ea typeface="MS PGothic" panose="020B0600070205080204" pitchFamily="34" charset="-128"/>
                </a:rPr>
                <a:t>12.</a:t>
              </a:r>
              <a:r>
                <a:rPr lang="ja-JP" altLang="en-US" sz="1600" spc="-220" dirty="0" smtClean="0">
                  <a:latin typeface="MS PGothic" panose="020B0600070205080204" pitchFamily="34" charset="-128"/>
                  <a:ea typeface="MS PGothic" panose="020B0600070205080204" pitchFamily="34" charset="-128"/>
                </a:rPr>
                <a:t>．</a:t>
              </a:r>
              <a:r>
                <a:rPr lang="en-US" altLang="zh-TW" sz="1600" spc="-220" dirty="0" smtClean="0">
                  <a:latin typeface="MS PGothic" panose="020B0600070205080204" pitchFamily="34" charset="-128"/>
                  <a:ea typeface="MS PGothic" panose="020B0600070205080204" pitchFamily="34" charset="-128"/>
                </a:rPr>
                <a:t>7</a:t>
              </a:r>
              <a:r>
                <a:rPr lang="ja-JP" altLang="en-US" sz="1600" spc="-220" dirty="0" smtClean="0">
                  <a:latin typeface="MS PGothic" panose="020B0600070205080204" pitchFamily="34" charset="-128"/>
                  <a:ea typeface="MS PGothic" panose="020B0600070205080204" pitchFamily="34" charset="-128"/>
                </a:rPr>
                <a:t>．</a:t>
              </a:r>
              <a:r>
                <a:rPr lang="en-US" altLang="zh-TW" sz="1600" spc="-220" dirty="0" smtClean="0">
                  <a:latin typeface="MS PGothic" panose="020B0600070205080204" pitchFamily="34" charset="-128"/>
                  <a:ea typeface="MS PGothic" panose="020B0600070205080204" pitchFamily="34" charset="-128"/>
                </a:rPr>
                <a:t>6</a:t>
              </a:r>
              <a:r>
                <a:rPr lang="ja-JP" altLang="en-US" sz="1600" spc="-220" dirty="0" smtClean="0">
                  <a:latin typeface="MS PGothic" panose="020B0600070205080204" pitchFamily="34" charset="-128"/>
                  <a:ea typeface="MS PGothic" panose="020B0600070205080204" pitchFamily="34" charset="-128"/>
                </a:rPr>
                <a:t>）</a:t>
              </a:r>
              <a:endParaRPr lang="en-US" altLang="ko-KR" sz="1600" spc="-220" dirty="0" smtClean="0">
                <a:latin typeface="MS PGothic" panose="020B0600070205080204" pitchFamily="34" charset="-128"/>
                <a:ea typeface="MS PGothic" panose="020B0600070205080204" pitchFamily="34" charset="-128"/>
              </a:endParaRPr>
            </a:p>
          </p:txBody>
        </p:sp>
      </p:grpSp>
      <p:grpSp>
        <p:nvGrpSpPr>
          <p:cNvPr id="5" name="그룹 27"/>
          <p:cNvGrpSpPr/>
          <p:nvPr/>
        </p:nvGrpSpPr>
        <p:grpSpPr>
          <a:xfrm>
            <a:off x="4767525" y="2743200"/>
            <a:ext cx="576000" cy="576000"/>
            <a:chOff x="7501200" y="3145466"/>
            <a:chExt cx="576000" cy="576000"/>
          </a:xfrm>
        </p:grpSpPr>
        <p:sp>
          <p:nvSpPr>
            <p:cNvPr id="22" name="타원 21"/>
            <p:cNvSpPr>
              <a:spLocks noChangeAspect="1"/>
            </p:cNvSpPr>
            <p:nvPr/>
          </p:nvSpPr>
          <p:spPr>
            <a:xfrm>
              <a:off x="7565560" y="3190875"/>
              <a:ext cx="468000" cy="468000"/>
            </a:xfrm>
            <a:prstGeom prst="ellipse">
              <a:avLst/>
            </a:prstGeom>
            <a:solidFill>
              <a:srgbClr val="E8611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ea"/>
              </a:endParaRPr>
            </a:p>
          </p:txBody>
        </p:sp>
        <p:sp>
          <p:nvSpPr>
            <p:cNvPr id="23" name="타원 22"/>
            <p:cNvSpPr>
              <a:spLocks noChangeAspect="1"/>
            </p:cNvSpPr>
            <p:nvPr/>
          </p:nvSpPr>
          <p:spPr>
            <a:xfrm>
              <a:off x="7501200" y="3145466"/>
              <a:ext cx="576000" cy="576000"/>
            </a:xfrm>
            <a:prstGeom prst="ellipse">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ea"/>
              </a:endParaRPr>
            </a:p>
          </p:txBody>
        </p:sp>
      </p:grpSp>
      <p:sp>
        <p:nvSpPr>
          <p:cNvPr id="31" name="TextBox 12"/>
          <p:cNvSpPr txBox="1">
            <a:spLocks noChangeArrowheads="1"/>
          </p:cNvSpPr>
          <p:nvPr/>
        </p:nvSpPr>
        <p:spPr bwMode="auto">
          <a:xfrm>
            <a:off x="0" y="368584"/>
            <a:ext cx="5220000" cy="731070"/>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pPr marL="342900" indent="-342900">
              <a:lnSpc>
                <a:spcPts val="4000"/>
              </a:lnSpc>
            </a:pPr>
            <a:r>
              <a:rPr lang="ko-KR" altLang="en-US" sz="2800" dirty="0" smtClean="0">
                <a:solidFill>
                  <a:schemeClr val="bg1"/>
                </a:solidFill>
                <a:latin typeface="MS Gothic" panose="020B0609070205080204" pitchFamily="49" charset="-128"/>
              </a:rPr>
              <a:t>  </a:t>
            </a:r>
            <a:r>
              <a:rPr lang="ja-JP" altLang="en-US" sz="2800" dirty="0" smtClean="0">
                <a:solidFill>
                  <a:schemeClr val="bg1"/>
                </a:solidFill>
                <a:latin typeface="MS Gothic" panose="020B0609070205080204" pitchFamily="49" charset="-128"/>
                <a:ea typeface="MS Gothic" panose="020B0609070205080204" pitchFamily="49" charset="-128"/>
              </a:rPr>
              <a:t>設置背景</a:t>
            </a:r>
            <a:endParaRPr lang="ko-KR" altLang="en-US" sz="2800" dirty="0" smtClean="0">
              <a:solidFill>
                <a:schemeClr val="bg1"/>
              </a:solidFill>
              <a:latin typeface="MS Gothic" panose="020B0609070205080204" pitchFamily="49" charset="-128"/>
            </a:endParaRPr>
          </a:p>
        </p:txBody>
      </p:sp>
      <p:cxnSp>
        <p:nvCxnSpPr>
          <p:cNvPr id="41" name="직선 연결선 40"/>
          <p:cNvCxnSpPr/>
          <p:nvPr/>
        </p:nvCxnSpPr>
        <p:spPr>
          <a:xfrm>
            <a:off x="5381625" y="3019425"/>
            <a:ext cx="1174831"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그룹 43"/>
          <p:cNvGrpSpPr/>
          <p:nvPr/>
        </p:nvGrpSpPr>
        <p:grpSpPr>
          <a:xfrm>
            <a:off x="5213431" y="2790825"/>
            <a:ext cx="2254169" cy="1561098"/>
            <a:chOff x="2362200" y="3200400"/>
            <a:chExt cx="2254169" cy="1561098"/>
          </a:xfrm>
        </p:grpSpPr>
        <p:sp>
          <p:nvSpPr>
            <p:cNvPr id="45" name="타원 44"/>
            <p:cNvSpPr/>
            <p:nvPr/>
          </p:nvSpPr>
          <p:spPr>
            <a:xfrm>
              <a:off x="3276600" y="3200400"/>
              <a:ext cx="457200" cy="457200"/>
            </a:xfrm>
            <a:prstGeom prst="ellipse">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accent2"/>
                </a:solidFill>
                <a:latin typeface="+mn-ea"/>
              </a:endParaRPr>
            </a:p>
          </p:txBody>
        </p:sp>
        <p:sp>
          <p:nvSpPr>
            <p:cNvPr id="46" name="TextBox 45"/>
            <p:cNvSpPr txBox="1"/>
            <p:nvPr/>
          </p:nvSpPr>
          <p:spPr>
            <a:xfrm>
              <a:off x="2362200" y="3930501"/>
              <a:ext cx="2254169" cy="830997"/>
            </a:xfrm>
            <a:prstGeom prst="rect">
              <a:avLst/>
            </a:prstGeom>
            <a:noFill/>
          </p:spPr>
          <p:txBody>
            <a:bodyPr wrap="square" rtlCol="0">
              <a:spAutoFit/>
            </a:bodyPr>
            <a:lstStyle/>
            <a:p>
              <a:pPr algn="ctr"/>
              <a:r>
                <a:rPr lang="ja-JP" altLang="en-US" sz="1600" spc="-150" dirty="0">
                  <a:latin typeface="MS PGothic" panose="020B0600070205080204" pitchFamily="34" charset="-128"/>
                  <a:ea typeface="MS PGothic" panose="020B0600070205080204" pitchFamily="34" charset="-128"/>
                </a:rPr>
                <a:t>発達障害</a:t>
              </a:r>
              <a:r>
                <a:rPr lang="ja-JP" altLang="en-US" sz="1600" spc="-150" dirty="0" smtClean="0">
                  <a:latin typeface="MS PGothic" panose="020B0600070205080204" pitchFamily="34" charset="-128"/>
                  <a:ea typeface="MS PGothic" panose="020B0600070205080204" pitchFamily="34" charset="-128"/>
                </a:rPr>
                <a:t>者の権</a:t>
              </a:r>
              <a:r>
                <a:rPr lang="ja-JP" altLang="en-US" sz="1600" spc="-150" dirty="0">
                  <a:latin typeface="MS PGothic" panose="020B0600070205080204" pitchFamily="34" charset="-128"/>
                  <a:ea typeface="MS PGothic" panose="020B0600070205080204" pitchFamily="34" charset="-128"/>
                </a:rPr>
                <a:t>利保</a:t>
              </a:r>
              <a:r>
                <a:rPr lang="ja-JP" altLang="en-US" sz="1600" spc="-150" dirty="0" smtClean="0">
                  <a:latin typeface="MS PGothic" panose="020B0600070205080204" pitchFamily="34" charset="-128"/>
                  <a:ea typeface="MS PGothic" panose="020B0600070205080204" pitchFamily="34" charset="-128"/>
                </a:rPr>
                <a:t>障</a:t>
              </a:r>
              <a:endParaRPr lang="en-US" altLang="ja-JP" sz="1600" spc="-150" dirty="0" smtClean="0">
                <a:latin typeface="MS PGothic" panose="020B0600070205080204" pitchFamily="34" charset="-128"/>
                <a:ea typeface="MS PGothic" panose="020B0600070205080204" pitchFamily="34" charset="-128"/>
              </a:endParaRPr>
            </a:p>
            <a:p>
              <a:pPr algn="ctr"/>
              <a:r>
                <a:rPr lang="ja-JP" altLang="en-US" sz="1600" spc="-150" dirty="0" smtClean="0">
                  <a:latin typeface="MS PGothic" panose="020B0600070205080204" pitchFamily="34" charset="-128"/>
                  <a:ea typeface="MS PGothic" panose="020B0600070205080204" pitchFamily="34" charset="-128"/>
                </a:rPr>
                <a:t>お</a:t>
              </a:r>
              <a:r>
                <a:rPr lang="ja-JP" altLang="en-US" sz="1600" spc="-150" dirty="0">
                  <a:latin typeface="MS PGothic" panose="020B0600070205080204" pitchFamily="34" charset="-128"/>
                  <a:ea typeface="MS PGothic" panose="020B0600070205080204" pitchFamily="34" charset="-128"/>
                </a:rPr>
                <a:t>よび支援に関する法律制</a:t>
              </a:r>
              <a:r>
                <a:rPr lang="ja-JP" altLang="en-US" sz="1600" spc="-150" dirty="0" smtClean="0">
                  <a:latin typeface="MS PGothic" panose="020B0600070205080204" pitchFamily="34" charset="-128"/>
                  <a:ea typeface="MS PGothic" panose="020B0600070205080204" pitchFamily="34" charset="-128"/>
                </a:rPr>
                <a:t>定　（</a:t>
              </a:r>
              <a:r>
                <a:rPr lang="en-US" altLang="ja-JP" sz="1600" spc="-150" dirty="0" smtClean="0">
                  <a:latin typeface="MS PGothic" panose="020B0600070205080204" pitchFamily="34" charset="-128"/>
                  <a:ea typeface="MS PGothic" panose="020B0600070205080204" pitchFamily="34" charset="-128"/>
                </a:rPr>
                <a:t>2014</a:t>
              </a:r>
              <a:r>
                <a:rPr lang="ja-JP" altLang="en-US" sz="1600" spc="-150" dirty="0" smtClean="0">
                  <a:latin typeface="MS PGothic" panose="020B0600070205080204" pitchFamily="34" charset="-128"/>
                  <a:ea typeface="MS PGothic" panose="020B0600070205080204" pitchFamily="34" charset="-128"/>
                </a:rPr>
                <a:t>．</a:t>
              </a:r>
              <a:r>
                <a:rPr lang="en-US" altLang="ja-JP" sz="1600" spc="-150" dirty="0" smtClean="0">
                  <a:latin typeface="MS PGothic" panose="020B0600070205080204" pitchFamily="34" charset="-128"/>
                  <a:ea typeface="MS PGothic" panose="020B0600070205080204" pitchFamily="34" charset="-128"/>
                </a:rPr>
                <a:t>5</a:t>
              </a:r>
              <a:r>
                <a:rPr lang="ja-JP" altLang="en-US" sz="1600" spc="-150" dirty="0" smtClean="0">
                  <a:latin typeface="MS PGothic" panose="020B0600070205080204" pitchFamily="34" charset="-128"/>
                  <a:ea typeface="MS PGothic" panose="020B0600070205080204" pitchFamily="34" charset="-128"/>
                </a:rPr>
                <a:t>．</a:t>
              </a:r>
              <a:r>
                <a:rPr lang="en-US" altLang="ja-JP" sz="1600" spc="-150" dirty="0" smtClean="0">
                  <a:latin typeface="MS PGothic" panose="020B0600070205080204" pitchFamily="34" charset="-128"/>
                  <a:ea typeface="MS PGothic" panose="020B0600070205080204" pitchFamily="34" charset="-128"/>
                </a:rPr>
                <a:t>20</a:t>
              </a:r>
              <a:r>
                <a:rPr lang="ja-JP" altLang="en-US" sz="1600" spc="-150" dirty="0" smtClean="0">
                  <a:latin typeface="MS PGothic" panose="020B0600070205080204" pitchFamily="34" charset="-128"/>
                  <a:ea typeface="MS PGothic" panose="020B0600070205080204" pitchFamily="34" charset="-128"/>
                </a:rPr>
                <a:t>）</a:t>
              </a:r>
              <a:endParaRPr lang="ko-KR" altLang="en-US" spc="-150" dirty="0">
                <a:latin typeface="+mn-ea"/>
              </a:endParaRPr>
            </a:p>
          </p:txBody>
        </p:sp>
      </p:grpSp>
      <p:cxnSp>
        <p:nvCxnSpPr>
          <p:cNvPr id="40" name="직선 연결선 39"/>
          <p:cNvCxnSpPr/>
          <p:nvPr/>
        </p:nvCxnSpPr>
        <p:spPr>
          <a:xfrm>
            <a:off x="5055525" y="3319200"/>
            <a:ext cx="21300" cy="14814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971925" y="4419600"/>
            <a:ext cx="2286000" cy="858866"/>
          </a:xfrm>
          <a:prstGeom prst="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tIns="108000" bIns="72000" rtlCol="0">
            <a:spAutoFit/>
          </a:bodyPr>
          <a:lstStyle/>
          <a:p>
            <a:pPr algn="ctr"/>
            <a:r>
              <a:rPr lang="ja-JP" altLang="en-US" sz="1600" spc="-150" dirty="0" smtClean="0">
                <a:solidFill>
                  <a:schemeClr val="accent6">
                    <a:lumMod val="75000"/>
                  </a:schemeClr>
                </a:solidFill>
                <a:latin typeface="+mn-ea"/>
              </a:rPr>
              <a:t>中央発達障害者支援センターの設置</a:t>
            </a:r>
            <a:endParaRPr lang="en-US" altLang="ko-KR" sz="1600" spc="-150" dirty="0" smtClean="0">
              <a:solidFill>
                <a:schemeClr val="accent6">
                  <a:lumMod val="75000"/>
                </a:schemeClr>
              </a:solidFill>
              <a:latin typeface="+mn-ea"/>
            </a:endParaRPr>
          </a:p>
          <a:p>
            <a:pPr algn="ctr"/>
            <a:r>
              <a:rPr lang="ko-KR" altLang="en-US" sz="1200" spc="-150" dirty="0" smtClean="0">
                <a:solidFill>
                  <a:schemeClr val="accent6">
                    <a:lumMod val="75000"/>
                  </a:schemeClr>
                </a:solidFill>
                <a:latin typeface="+mn-ea"/>
              </a:rPr>
              <a:t> </a:t>
            </a:r>
            <a:r>
              <a:rPr lang="en-US" altLang="ko-KR" sz="1200" spc="-150" dirty="0" smtClean="0">
                <a:solidFill>
                  <a:schemeClr val="accent6">
                    <a:lumMod val="75000"/>
                  </a:schemeClr>
                </a:solidFill>
                <a:latin typeface="+mn-ea"/>
              </a:rPr>
              <a:t>(’12. 10)</a:t>
            </a:r>
            <a:endParaRPr lang="ko-KR" altLang="en-US" sz="1200" spc="-150" dirty="0">
              <a:solidFill>
                <a:schemeClr val="accent6">
                  <a:lumMod val="75000"/>
                </a:schemeClr>
              </a:solidFill>
              <a:latin typeface="+mn-ea"/>
            </a:endParaRPr>
          </a:p>
        </p:txBody>
      </p:sp>
      <p:cxnSp>
        <p:nvCxnSpPr>
          <p:cNvPr id="29" name="직선 연결선 28"/>
          <p:cNvCxnSpPr/>
          <p:nvPr/>
        </p:nvCxnSpPr>
        <p:spPr>
          <a:xfrm>
            <a:off x="6619875" y="3009900"/>
            <a:ext cx="1174831"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0" name="그룹 27"/>
          <p:cNvGrpSpPr/>
          <p:nvPr/>
        </p:nvGrpSpPr>
        <p:grpSpPr>
          <a:xfrm>
            <a:off x="7615500" y="2733675"/>
            <a:ext cx="576000" cy="576000"/>
            <a:chOff x="7501200" y="3145466"/>
            <a:chExt cx="576000" cy="576000"/>
          </a:xfrm>
        </p:grpSpPr>
        <p:sp>
          <p:nvSpPr>
            <p:cNvPr id="32" name="타원 31"/>
            <p:cNvSpPr>
              <a:spLocks noChangeAspect="1"/>
            </p:cNvSpPr>
            <p:nvPr/>
          </p:nvSpPr>
          <p:spPr>
            <a:xfrm>
              <a:off x="7565560" y="3190875"/>
              <a:ext cx="468000" cy="468000"/>
            </a:xfrm>
            <a:prstGeom prst="ellipse">
              <a:avLst/>
            </a:prstGeom>
            <a:solidFill>
              <a:srgbClr val="E8611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ea"/>
              </a:endParaRPr>
            </a:p>
          </p:txBody>
        </p:sp>
        <p:sp>
          <p:nvSpPr>
            <p:cNvPr id="33" name="타원 32"/>
            <p:cNvSpPr>
              <a:spLocks noChangeAspect="1"/>
            </p:cNvSpPr>
            <p:nvPr/>
          </p:nvSpPr>
          <p:spPr>
            <a:xfrm>
              <a:off x="7501200" y="3145466"/>
              <a:ext cx="576000" cy="576000"/>
            </a:xfrm>
            <a:prstGeom prst="ellipse">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ea"/>
              </a:endParaRPr>
            </a:p>
          </p:txBody>
        </p:sp>
      </p:grpSp>
      <p:cxnSp>
        <p:nvCxnSpPr>
          <p:cNvPr id="34" name="직선 연결선 33"/>
          <p:cNvCxnSpPr/>
          <p:nvPr/>
        </p:nvCxnSpPr>
        <p:spPr>
          <a:xfrm>
            <a:off x="7789200" y="3347775"/>
            <a:ext cx="21300" cy="14814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638925" y="4438650"/>
            <a:ext cx="2085975" cy="1058921"/>
          </a:xfrm>
          <a:prstGeom prst="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tIns="108000" bIns="72000" rtlCol="0">
            <a:spAutoFit/>
          </a:bodyPr>
          <a:lstStyle/>
          <a:p>
            <a:pPr algn="ctr"/>
            <a:r>
              <a:rPr lang="ja-JP" altLang="en-US" sz="1500" spc="-150" dirty="0">
                <a:solidFill>
                  <a:schemeClr val="accent6">
                    <a:lumMod val="75000"/>
                  </a:schemeClr>
                </a:solidFill>
                <a:latin typeface="+mn-ea"/>
              </a:rPr>
              <a:t>広域地方自治体 </a:t>
            </a:r>
          </a:p>
          <a:p>
            <a:pPr algn="ctr"/>
            <a:r>
              <a:rPr lang="ja-JP" altLang="en-US" sz="1500" spc="-150" dirty="0">
                <a:solidFill>
                  <a:schemeClr val="accent6">
                    <a:lumMod val="75000"/>
                  </a:schemeClr>
                </a:solidFill>
                <a:latin typeface="+mn-ea"/>
              </a:rPr>
              <a:t>発達障害者支援センターの設</a:t>
            </a:r>
            <a:r>
              <a:rPr lang="ja-JP" altLang="en-US" sz="1500" spc="-150" dirty="0" smtClean="0">
                <a:solidFill>
                  <a:schemeClr val="accent6">
                    <a:lumMod val="75000"/>
                  </a:schemeClr>
                </a:solidFill>
                <a:latin typeface="+mn-ea"/>
              </a:rPr>
              <a:t>置</a:t>
            </a:r>
            <a:endParaRPr lang="en-US" altLang="ja-JP" sz="1500" spc="-150" dirty="0" smtClean="0">
              <a:solidFill>
                <a:schemeClr val="accent6">
                  <a:lumMod val="75000"/>
                </a:schemeClr>
              </a:solidFill>
              <a:latin typeface="+mn-ea"/>
            </a:endParaRPr>
          </a:p>
          <a:p>
            <a:pPr algn="ctr"/>
            <a:r>
              <a:rPr lang="ko-KR" altLang="en-US" sz="1200" spc="-150" dirty="0" smtClean="0">
                <a:solidFill>
                  <a:schemeClr val="accent6">
                    <a:lumMod val="75000"/>
                  </a:schemeClr>
                </a:solidFill>
                <a:latin typeface="+mn-ea"/>
              </a:rPr>
              <a:t> </a:t>
            </a:r>
            <a:r>
              <a:rPr lang="ja-JP" altLang="en-US" sz="1200" spc="-150" dirty="0">
                <a:solidFill>
                  <a:schemeClr val="accent6">
                    <a:lumMod val="75000"/>
                  </a:schemeClr>
                </a:solidFill>
                <a:latin typeface="+mn-ea"/>
              </a:rPr>
              <a:t>（</a:t>
            </a:r>
            <a:r>
              <a:rPr lang="ja-JP" altLang="en-US" sz="1200" spc="-150" dirty="0" smtClean="0">
                <a:solidFill>
                  <a:schemeClr val="accent6">
                    <a:lumMod val="75000"/>
                  </a:schemeClr>
                </a:solidFill>
                <a:latin typeface="+mn-ea"/>
              </a:rPr>
              <a:t>進行中）</a:t>
            </a:r>
            <a:endParaRPr lang="ko-KR" altLang="en-US" sz="1200" spc="-150" dirty="0">
              <a:solidFill>
                <a:schemeClr val="accent6">
                  <a:lumMod val="75000"/>
                </a:schemeClr>
              </a:solidFill>
              <a:latin typeface="+mn-ea"/>
            </a:endParaRPr>
          </a:p>
        </p:txBody>
      </p:sp>
      <p:cxnSp>
        <p:nvCxnSpPr>
          <p:cNvPr id="37" name="직선 연결선 36"/>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직선 연결선 37"/>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28"/>
          <p:cNvGrpSpPr/>
          <p:nvPr/>
        </p:nvGrpSpPr>
        <p:grpSpPr>
          <a:xfrm>
            <a:off x="1933575" y="2381250"/>
            <a:ext cx="2185918" cy="2133600"/>
            <a:chOff x="3168511" y="2953423"/>
            <a:chExt cx="1620000" cy="1620000"/>
          </a:xfrm>
        </p:grpSpPr>
        <p:sp>
          <p:nvSpPr>
            <p:cNvPr id="30" name="타원 29"/>
            <p:cNvSpPr/>
            <p:nvPr/>
          </p:nvSpPr>
          <p:spPr>
            <a:xfrm>
              <a:off x="3168511" y="2953423"/>
              <a:ext cx="1620000" cy="1620000"/>
            </a:xfrm>
            <a:prstGeom prst="ellipse">
              <a:avLst/>
            </a:prstGeom>
            <a:solidFill>
              <a:srgbClr val="EE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ea"/>
              </a:endParaRPr>
            </a:p>
          </p:txBody>
        </p:sp>
        <p:sp>
          <p:nvSpPr>
            <p:cNvPr id="31" name="타원 30"/>
            <p:cNvSpPr/>
            <p:nvPr/>
          </p:nvSpPr>
          <p:spPr>
            <a:xfrm>
              <a:off x="3411511" y="3196423"/>
              <a:ext cx="1134000" cy="113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pc="-150" dirty="0" smtClean="0">
                  <a:latin typeface="+mn-ea"/>
                </a:rPr>
                <a:t>MISSION</a:t>
              </a:r>
              <a:endParaRPr lang="ko-KR" altLang="en-US" spc="-150" dirty="0">
                <a:latin typeface="+mn-ea"/>
              </a:endParaRPr>
            </a:p>
          </p:txBody>
        </p:sp>
      </p:grpSp>
      <p:grpSp>
        <p:nvGrpSpPr>
          <p:cNvPr id="3" name="그룹 31"/>
          <p:cNvGrpSpPr/>
          <p:nvPr/>
        </p:nvGrpSpPr>
        <p:grpSpPr>
          <a:xfrm>
            <a:off x="4467225" y="3225511"/>
            <a:ext cx="2203739" cy="2203739"/>
            <a:chOff x="3168511" y="2953423"/>
            <a:chExt cx="1620000" cy="1620000"/>
          </a:xfrm>
        </p:grpSpPr>
        <p:sp>
          <p:nvSpPr>
            <p:cNvPr id="33" name="타원 32"/>
            <p:cNvSpPr/>
            <p:nvPr/>
          </p:nvSpPr>
          <p:spPr>
            <a:xfrm>
              <a:off x="3168511" y="2953423"/>
              <a:ext cx="1620000" cy="1620000"/>
            </a:xfrm>
            <a:prstGeom prst="ellipse">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ea"/>
              </a:endParaRPr>
            </a:p>
          </p:txBody>
        </p:sp>
        <p:sp>
          <p:nvSpPr>
            <p:cNvPr id="34" name="타원 33"/>
            <p:cNvSpPr/>
            <p:nvPr/>
          </p:nvSpPr>
          <p:spPr>
            <a:xfrm>
              <a:off x="3411511" y="3196423"/>
              <a:ext cx="1134000" cy="113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pc="-150" dirty="0" smtClean="0">
                  <a:latin typeface="+mn-ea"/>
                </a:rPr>
                <a:t>VISION</a:t>
              </a:r>
              <a:endParaRPr lang="ko-KR" altLang="en-US" spc="-150" dirty="0">
                <a:latin typeface="+mn-ea"/>
              </a:endParaRPr>
            </a:p>
          </p:txBody>
        </p:sp>
      </p:grpSp>
      <p:grpSp>
        <p:nvGrpSpPr>
          <p:cNvPr id="4" name="그룹 23"/>
          <p:cNvGrpSpPr/>
          <p:nvPr/>
        </p:nvGrpSpPr>
        <p:grpSpPr>
          <a:xfrm>
            <a:off x="571500" y="1677769"/>
            <a:ext cx="4876800" cy="2360831"/>
            <a:chOff x="190500" y="1068169"/>
            <a:chExt cx="4876800" cy="2360831"/>
          </a:xfrm>
        </p:grpSpPr>
        <p:cxnSp>
          <p:nvCxnSpPr>
            <p:cNvPr id="41" name="직선 연결선 40"/>
            <p:cNvCxnSpPr/>
            <p:nvPr/>
          </p:nvCxnSpPr>
          <p:spPr>
            <a:xfrm>
              <a:off x="1219200" y="2667000"/>
              <a:ext cx="533400" cy="762000"/>
            </a:xfrm>
            <a:prstGeom prst="line">
              <a:avLst/>
            </a:prstGeom>
            <a:ln w="6350">
              <a:solidFill>
                <a:srgbClr val="EE7700"/>
              </a:solidFill>
              <a:tailEnd type="ova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90500" y="1068169"/>
              <a:ext cx="4876800" cy="646331"/>
            </a:xfrm>
            <a:prstGeom prst="rect">
              <a:avLst/>
            </a:prstGeom>
            <a:noFill/>
          </p:spPr>
          <p:txBody>
            <a:bodyPr wrap="square" rtlCol="0">
              <a:spAutoFit/>
            </a:bodyPr>
            <a:lstStyle/>
            <a:p>
              <a:r>
                <a:rPr lang="ja-JP" altLang="en-US" b="1" dirty="0">
                  <a:solidFill>
                    <a:schemeClr val="accent4">
                      <a:lumMod val="75000"/>
                      <a:lumOff val="25000"/>
                    </a:schemeClr>
                  </a:solidFill>
                  <a:latin typeface="MS PGothic" panose="020B0600070205080204" pitchFamily="34" charset="-128"/>
                  <a:ea typeface="MS PGothic" panose="020B0600070205080204" pitchFamily="34" charset="-128"/>
                </a:rPr>
                <a:t>発達障害者とその家族が </a:t>
              </a:r>
            </a:p>
            <a:p>
              <a:r>
                <a:rPr lang="ja-JP" altLang="en-US" b="1" dirty="0">
                  <a:solidFill>
                    <a:schemeClr val="accent4">
                      <a:lumMod val="75000"/>
                      <a:lumOff val="25000"/>
                    </a:schemeClr>
                  </a:solidFill>
                  <a:latin typeface="MS PGothic" panose="020B0600070205080204" pitchFamily="34" charset="-128"/>
                  <a:ea typeface="MS PGothic" panose="020B0600070205080204" pitchFamily="34" charset="-128"/>
                </a:rPr>
                <a:t>健康で幸せ</a:t>
              </a:r>
              <a:r>
                <a:rPr lang="ja-JP" altLang="en-US" b="1" dirty="0" smtClean="0">
                  <a:solidFill>
                    <a:schemeClr val="accent4">
                      <a:lumMod val="75000"/>
                      <a:lumOff val="25000"/>
                    </a:schemeClr>
                  </a:solidFill>
                  <a:latin typeface="MS PGothic" panose="020B0600070205080204" pitchFamily="34" charset="-128"/>
                  <a:ea typeface="MS PGothic" panose="020B0600070205080204" pitchFamily="34" charset="-128"/>
                </a:rPr>
                <a:t>な生活を営むことに</a:t>
              </a:r>
              <a:r>
                <a:rPr lang="ja-JP" altLang="en-US" b="1" dirty="0">
                  <a:solidFill>
                    <a:schemeClr val="accent4">
                      <a:lumMod val="75000"/>
                      <a:lumOff val="25000"/>
                    </a:schemeClr>
                  </a:solidFill>
                  <a:latin typeface="MS PGothic" panose="020B0600070205080204" pitchFamily="34" charset="-128"/>
                  <a:ea typeface="MS PGothic" panose="020B0600070205080204" pitchFamily="34" charset="-128"/>
                </a:rPr>
                <a:t>寄与した。</a:t>
              </a:r>
              <a:endParaRPr lang="ko-KR" altLang="en-US" b="1" dirty="0">
                <a:solidFill>
                  <a:schemeClr val="accent4">
                    <a:lumMod val="75000"/>
                    <a:lumOff val="25000"/>
                  </a:schemeClr>
                </a:solidFill>
                <a:latin typeface="MS PGothic" panose="020B0600070205080204" pitchFamily="34" charset="-128"/>
              </a:endParaRPr>
            </a:p>
          </p:txBody>
        </p:sp>
      </p:grpSp>
      <p:grpSp>
        <p:nvGrpSpPr>
          <p:cNvPr id="5" name="그룹 24"/>
          <p:cNvGrpSpPr/>
          <p:nvPr/>
        </p:nvGrpSpPr>
        <p:grpSpPr>
          <a:xfrm>
            <a:off x="5400675" y="3013828"/>
            <a:ext cx="3657600" cy="1872499"/>
            <a:chOff x="5866209" y="3203765"/>
            <a:chExt cx="3429000" cy="1063435"/>
          </a:xfrm>
        </p:grpSpPr>
        <p:cxnSp>
          <p:nvCxnSpPr>
            <p:cNvPr id="42" name="직선 연결선 41"/>
            <p:cNvCxnSpPr/>
            <p:nvPr/>
          </p:nvCxnSpPr>
          <p:spPr>
            <a:xfrm flipV="1">
              <a:off x="6781800" y="3810000"/>
              <a:ext cx="685800" cy="457200"/>
            </a:xfrm>
            <a:prstGeom prst="line">
              <a:avLst/>
            </a:prstGeom>
            <a:ln w="6350">
              <a:solidFill>
                <a:srgbClr val="EE7700"/>
              </a:solidFill>
              <a:headEnd type="ova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866209" y="3203765"/>
              <a:ext cx="3429000" cy="367066"/>
            </a:xfrm>
            <a:prstGeom prst="rect">
              <a:avLst/>
            </a:prstGeom>
            <a:noFill/>
          </p:spPr>
          <p:txBody>
            <a:bodyPr wrap="square" rtlCol="0">
              <a:spAutoFit/>
            </a:bodyPr>
            <a:lstStyle/>
            <a:p>
              <a:pPr algn="r"/>
              <a:r>
                <a:rPr lang="ja-JP" altLang="en-US" b="1" dirty="0">
                  <a:solidFill>
                    <a:schemeClr val="accent4">
                      <a:lumMod val="75000"/>
                      <a:lumOff val="25000"/>
                    </a:schemeClr>
                  </a:solidFill>
                  <a:latin typeface="MS PGothic" panose="020B0600070205080204" pitchFamily="34" charset="-128"/>
                  <a:ea typeface="MS PGothic" panose="020B0600070205080204" pitchFamily="34" charset="-128"/>
                </a:rPr>
                <a:t>発達障害</a:t>
              </a:r>
              <a:r>
                <a:rPr lang="ja-JP" altLang="en-US" b="1" dirty="0" smtClean="0">
                  <a:solidFill>
                    <a:schemeClr val="accent4">
                      <a:lumMod val="75000"/>
                      <a:lumOff val="25000"/>
                    </a:schemeClr>
                  </a:solidFill>
                  <a:latin typeface="MS PGothic" panose="020B0600070205080204" pitchFamily="34" charset="-128"/>
                  <a:ea typeface="MS PGothic" panose="020B0600070205080204" pitchFamily="34" charset="-128"/>
                </a:rPr>
                <a:t>者のための</a:t>
              </a:r>
              <a:endParaRPr lang="ja-JP" altLang="en-US" b="1" dirty="0">
                <a:solidFill>
                  <a:schemeClr val="accent4">
                    <a:lumMod val="75000"/>
                    <a:lumOff val="25000"/>
                  </a:schemeClr>
                </a:solidFill>
                <a:latin typeface="MS PGothic" panose="020B0600070205080204" pitchFamily="34" charset="-128"/>
                <a:ea typeface="MS PGothic" panose="020B0600070205080204" pitchFamily="34" charset="-128"/>
              </a:endParaRPr>
            </a:p>
            <a:p>
              <a:pPr algn="r"/>
              <a:r>
                <a:rPr lang="ja-JP" altLang="en-US" b="1" dirty="0">
                  <a:solidFill>
                    <a:schemeClr val="accent4">
                      <a:lumMod val="75000"/>
                      <a:lumOff val="25000"/>
                    </a:schemeClr>
                  </a:solidFill>
                  <a:latin typeface="MS PGothic" panose="020B0600070205080204" pitchFamily="34" charset="-128"/>
                  <a:ea typeface="MS PGothic" panose="020B0600070205080204" pitchFamily="34" charset="-128"/>
                </a:rPr>
                <a:t>統合</a:t>
              </a:r>
              <a:r>
                <a:rPr lang="ja-JP" altLang="en-US" b="1" dirty="0" smtClean="0">
                  <a:solidFill>
                    <a:schemeClr val="accent4">
                      <a:lumMod val="75000"/>
                      <a:lumOff val="25000"/>
                    </a:schemeClr>
                  </a:solidFill>
                  <a:latin typeface="MS PGothic" panose="020B0600070205080204" pitchFamily="34" charset="-128"/>
                  <a:ea typeface="MS PGothic" panose="020B0600070205080204" pitchFamily="34" charset="-128"/>
                </a:rPr>
                <a:t>的な支</a:t>
              </a:r>
              <a:r>
                <a:rPr lang="ja-JP" altLang="en-US" b="1" dirty="0">
                  <a:solidFill>
                    <a:schemeClr val="accent4">
                      <a:lumMod val="75000"/>
                      <a:lumOff val="25000"/>
                    </a:schemeClr>
                  </a:solidFill>
                  <a:latin typeface="MS PGothic" panose="020B0600070205080204" pitchFamily="34" charset="-128"/>
                  <a:ea typeface="MS PGothic" panose="020B0600070205080204" pitchFamily="34" charset="-128"/>
                </a:rPr>
                <a:t>援のハブ</a:t>
              </a:r>
              <a:r>
                <a:rPr lang="en-US" altLang="ja-JP" b="1" dirty="0">
                  <a:solidFill>
                    <a:schemeClr val="accent4">
                      <a:lumMod val="75000"/>
                      <a:lumOff val="25000"/>
                    </a:schemeClr>
                  </a:solidFill>
                  <a:latin typeface="MS PGothic" panose="020B0600070205080204" pitchFamily="34" charset="-128"/>
                  <a:ea typeface="MS PGothic" panose="020B0600070205080204" pitchFamily="34" charset="-128"/>
                </a:rPr>
                <a:t>(</a:t>
              </a:r>
              <a:r>
                <a:rPr lang="en-US" altLang="ja-JP" b="1" dirty="0" smtClean="0">
                  <a:solidFill>
                    <a:schemeClr val="accent4">
                      <a:lumMod val="75000"/>
                      <a:lumOff val="25000"/>
                    </a:schemeClr>
                  </a:solidFill>
                  <a:latin typeface="MS PGothic" panose="020B0600070205080204" pitchFamily="34" charset="-128"/>
                  <a:ea typeface="MS PGothic" panose="020B0600070205080204" pitchFamily="34" charset="-128"/>
                </a:rPr>
                <a:t>hub)</a:t>
              </a:r>
              <a:r>
                <a:rPr lang="en-US" altLang="ko-KR" b="1" dirty="0" smtClean="0">
                  <a:solidFill>
                    <a:schemeClr val="accent4">
                      <a:lumMod val="75000"/>
                      <a:lumOff val="25000"/>
                    </a:schemeClr>
                  </a:solidFill>
                  <a:latin typeface="MS PGothic" panose="020B0600070205080204" pitchFamily="34" charset="-128"/>
                  <a:ea typeface="MS PGothic" panose="020B0600070205080204" pitchFamily="34" charset="-128"/>
                </a:rPr>
                <a:t> </a:t>
              </a:r>
              <a:endParaRPr lang="ko-KR" altLang="en-US" b="1" dirty="0">
                <a:solidFill>
                  <a:schemeClr val="accent4">
                    <a:lumMod val="75000"/>
                    <a:lumOff val="25000"/>
                  </a:schemeClr>
                </a:solidFill>
                <a:latin typeface="MS PGothic" panose="020B0600070205080204" pitchFamily="34" charset="-128"/>
              </a:endParaRPr>
            </a:p>
          </p:txBody>
        </p:sp>
      </p:grpSp>
      <p:sp>
        <p:nvSpPr>
          <p:cNvPr id="23" name="TextBox 12"/>
          <p:cNvSpPr txBox="1">
            <a:spLocks noChangeArrowheads="1"/>
          </p:cNvSpPr>
          <p:nvPr/>
        </p:nvSpPr>
        <p:spPr bwMode="auto">
          <a:xfrm>
            <a:off x="0" y="389414"/>
            <a:ext cx="5220000" cy="731070"/>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pPr marL="342900" indent="-342900">
              <a:lnSpc>
                <a:spcPts val="4000"/>
              </a:lnSpc>
            </a:pPr>
            <a:r>
              <a:rPr lang="en-US" altLang="ko-KR" sz="3200" dirty="0" smtClean="0">
                <a:solidFill>
                  <a:schemeClr val="bg1"/>
                </a:solidFill>
                <a:latin typeface="MS Gothic" panose="020B0609070205080204" pitchFamily="49" charset="-128"/>
                <a:ea typeface="MS Gothic" panose="020B0609070205080204" pitchFamily="49" charset="-128"/>
              </a:rPr>
              <a:t>  </a:t>
            </a:r>
            <a:r>
              <a:rPr lang="ja-JP" altLang="en-US" sz="3200" dirty="0">
                <a:solidFill>
                  <a:schemeClr val="bg1"/>
                </a:solidFill>
                <a:latin typeface="MS Gothic" panose="020B0609070205080204" pitchFamily="49" charset="-128"/>
                <a:ea typeface="MS Gothic" panose="020B0609070205080204" pitchFamily="49" charset="-128"/>
              </a:rPr>
              <a:t>ミッション・ビジョン</a:t>
            </a:r>
            <a:endParaRPr lang="ko-KR" altLang="en-US" sz="3200" dirty="0" smtClean="0">
              <a:solidFill>
                <a:schemeClr val="bg1"/>
              </a:solidFill>
              <a:latin typeface="MS Gothic" panose="020B0609070205080204" pitchFamily="49" charset="-128"/>
            </a:endParaRPr>
          </a:p>
        </p:txBody>
      </p:sp>
      <p:sp>
        <p:nvSpPr>
          <p:cNvPr id="37" name="TextBox 36"/>
          <p:cNvSpPr txBox="1"/>
          <p:nvPr/>
        </p:nvSpPr>
        <p:spPr>
          <a:xfrm>
            <a:off x="152400" y="1066800"/>
            <a:ext cx="6400800" cy="919401"/>
          </a:xfrm>
          <a:prstGeom prst="roundRect">
            <a:avLst/>
          </a:prstGeom>
          <a:noFill/>
          <a:ln>
            <a:noFill/>
            <a:prstDash val="sysDash"/>
          </a:ln>
        </p:spPr>
        <p:txBody>
          <a:bodyPr wrap="square" tIns="0" bIns="0" rtlCol="0">
            <a:spAutoFit/>
          </a:bodyPr>
          <a:lstStyle/>
          <a:p>
            <a:pPr>
              <a:lnSpc>
                <a:spcPct val="150000"/>
              </a:lnSpc>
            </a:pPr>
            <a:endParaRPr lang="en-US" altLang="ko-KR" b="1" spc="-150" dirty="0" smtClean="0">
              <a:solidFill>
                <a:srgbClr val="E86116"/>
              </a:solidFill>
              <a:latin typeface="+mn-ea"/>
            </a:endParaRPr>
          </a:p>
          <a:p>
            <a:pPr>
              <a:lnSpc>
                <a:spcPct val="150000"/>
              </a:lnSpc>
            </a:pPr>
            <a:endParaRPr lang="en-US" altLang="ko-KR" b="1" spc="-150" dirty="0" smtClean="0">
              <a:solidFill>
                <a:srgbClr val="E86116"/>
              </a:solidFill>
              <a:latin typeface="+mn-ea"/>
            </a:endParaRPr>
          </a:p>
        </p:txBody>
      </p:sp>
      <p:cxnSp>
        <p:nvCxnSpPr>
          <p:cNvPr id="19" name="직선 연결선 18"/>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직선 연결선 20"/>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1450" y="4200525"/>
            <a:ext cx="2473377" cy="1885950"/>
          </a:xfrm>
          <a:prstGeom prst="rect">
            <a:avLst/>
          </a:prstGeom>
          <a:noFill/>
          <a:ln w="9525">
            <a:noFill/>
            <a:miter lim="800000"/>
            <a:headEnd/>
            <a:tailEnd/>
          </a:ln>
        </p:spPr>
      </p:pic>
      <p:sp>
        <p:nvSpPr>
          <p:cNvPr id="4" name="TextBox 3"/>
          <p:cNvSpPr txBox="1"/>
          <p:nvPr/>
        </p:nvSpPr>
        <p:spPr>
          <a:xfrm>
            <a:off x="539552" y="260648"/>
            <a:ext cx="7920880" cy="630942"/>
          </a:xfrm>
          <a:prstGeom prst="rect">
            <a:avLst/>
          </a:prstGeom>
          <a:noFill/>
        </p:spPr>
        <p:txBody>
          <a:bodyPr wrap="square" rtlCol="0">
            <a:noAutofit/>
          </a:bodyPr>
          <a:lstStyle/>
          <a:p>
            <a:endParaRPr lang="ko-KR" altLang="en-US" sz="3500" b="1" dirty="0">
              <a:latin typeface="+mn-ea"/>
            </a:endParaRPr>
          </a:p>
        </p:txBody>
      </p:sp>
      <p:sp>
        <p:nvSpPr>
          <p:cNvPr id="5" name="TextBox 4"/>
          <p:cNvSpPr txBox="1"/>
          <p:nvPr/>
        </p:nvSpPr>
        <p:spPr>
          <a:xfrm>
            <a:off x="257175" y="1953533"/>
            <a:ext cx="2295525" cy="630942"/>
          </a:xfrm>
          <a:prstGeom prst="rect">
            <a:avLst/>
          </a:prstGeom>
          <a:noFill/>
        </p:spPr>
        <p:txBody>
          <a:bodyPr wrap="square" rtlCol="0">
            <a:noAutofit/>
          </a:bodyPr>
          <a:lstStyle/>
          <a:p>
            <a:pPr algn="ctr"/>
            <a:r>
              <a:rPr lang="ja-JP" altLang="en-US" sz="2000" b="1" dirty="0" smtClean="0">
                <a:latin typeface="MS PGothic" panose="020B0600070205080204" pitchFamily="34" charset="-128"/>
                <a:ea typeface="MS PGothic" panose="020B0600070205080204" pitchFamily="34" charset="-128"/>
              </a:rPr>
              <a:t>個人別の支援計画</a:t>
            </a:r>
            <a:endParaRPr lang="en-US" altLang="ko-KR" sz="2000" b="1" dirty="0" smtClean="0">
              <a:latin typeface="MS PGothic" panose="020B0600070205080204" pitchFamily="34" charset="-128"/>
              <a:ea typeface="MS PGothic" panose="020B0600070205080204" pitchFamily="34" charset="-128"/>
            </a:endParaRPr>
          </a:p>
        </p:txBody>
      </p:sp>
      <p:sp>
        <p:nvSpPr>
          <p:cNvPr id="6" name="TextBox 5"/>
          <p:cNvSpPr txBox="1"/>
          <p:nvPr/>
        </p:nvSpPr>
        <p:spPr>
          <a:xfrm>
            <a:off x="3225602" y="1952252"/>
            <a:ext cx="2660848" cy="343273"/>
          </a:xfrm>
          <a:prstGeom prst="rect">
            <a:avLst/>
          </a:prstGeom>
          <a:noFill/>
        </p:spPr>
        <p:txBody>
          <a:bodyPr wrap="square" rtlCol="0">
            <a:noAutofit/>
          </a:bodyPr>
          <a:lstStyle/>
          <a:p>
            <a:pPr algn="ctr"/>
            <a:r>
              <a:rPr lang="ja-JP" altLang="en-US" sz="2000" b="1" dirty="0" smtClean="0">
                <a:latin typeface="MS PGothic" panose="020B0600070205080204" pitchFamily="34" charset="-128"/>
                <a:ea typeface="MS PGothic" panose="020B0600070205080204" pitchFamily="34" charset="-128"/>
              </a:rPr>
              <a:t>公共後見支援事業</a:t>
            </a:r>
            <a:endParaRPr lang="en-US" altLang="ko-KR" sz="2000" b="1" dirty="0" smtClean="0">
              <a:latin typeface="MS PGothic" panose="020B0600070205080204" pitchFamily="34" charset="-128"/>
              <a:ea typeface="MS PGothic" panose="020B0600070205080204" pitchFamily="34" charset="-128"/>
            </a:endParaRPr>
          </a:p>
        </p:txBody>
      </p:sp>
      <p:sp>
        <p:nvSpPr>
          <p:cNvPr id="7" name="TextBox 6"/>
          <p:cNvSpPr txBox="1"/>
          <p:nvPr/>
        </p:nvSpPr>
        <p:spPr>
          <a:xfrm>
            <a:off x="6397427" y="1920974"/>
            <a:ext cx="2746573" cy="400110"/>
          </a:xfrm>
          <a:prstGeom prst="rect">
            <a:avLst/>
          </a:prstGeom>
          <a:noFill/>
        </p:spPr>
        <p:txBody>
          <a:bodyPr wrap="square" rtlCol="0">
            <a:spAutoFit/>
          </a:bodyPr>
          <a:lstStyle/>
          <a:p>
            <a:pPr algn="ctr"/>
            <a:r>
              <a:rPr lang="ja-JP" altLang="en-US" sz="2000" b="1" dirty="0">
                <a:latin typeface="MS PGothic" panose="020B0600070205080204" pitchFamily="34" charset="-128"/>
                <a:ea typeface="MS PGothic" panose="020B0600070205080204" pitchFamily="34" charset="-128"/>
              </a:rPr>
              <a:t>権</a:t>
            </a:r>
            <a:r>
              <a:rPr lang="ja-JP" altLang="en-US" sz="2000" b="1" dirty="0" smtClean="0">
                <a:latin typeface="MS PGothic" panose="020B0600070205080204" pitchFamily="34" charset="-128"/>
                <a:ea typeface="MS PGothic" panose="020B0600070205080204" pitchFamily="34" charset="-128"/>
              </a:rPr>
              <a:t>利救済</a:t>
            </a:r>
            <a:endParaRPr lang="en-US" altLang="ko-KR" sz="2000" b="1" dirty="0" smtClean="0">
              <a:latin typeface="MS PGothic" panose="020B0600070205080204" pitchFamily="34" charset="-128"/>
              <a:ea typeface="MS PGothic" panose="020B0600070205080204" pitchFamily="34" charset="-128"/>
            </a:endParaRPr>
          </a:p>
        </p:txBody>
      </p:sp>
      <p:sp>
        <p:nvSpPr>
          <p:cNvPr id="8" name="TextBox 12"/>
          <p:cNvSpPr txBox="1">
            <a:spLocks noChangeArrowheads="1"/>
          </p:cNvSpPr>
          <p:nvPr/>
        </p:nvSpPr>
        <p:spPr bwMode="auto">
          <a:xfrm>
            <a:off x="0" y="346800"/>
            <a:ext cx="4457700" cy="710552"/>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r>
              <a:rPr lang="en-US" altLang="ko-KR" sz="3200" dirty="0" smtClean="0">
                <a:solidFill>
                  <a:schemeClr val="bg1"/>
                </a:solidFill>
                <a:latin typeface="MS Gothic" panose="020B0609070205080204" pitchFamily="49" charset="-128"/>
                <a:ea typeface="MS Gothic" panose="020B0609070205080204" pitchFamily="49" charset="-128"/>
              </a:rPr>
              <a:t> </a:t>
            </a:r>
            <a:r>
              <a:rPr lang="ja-JP" altLang="en-US" sz="3200" dirty="0" smtClean="0">
                <a:solidFill>
                  <a:schemeClr val="bg1"/>
                </a:solidFill>
                <a:latin typeface="MS Gothic" panose="020B0609070205080204" pitchFamily="49" charset="-128"/>
                <a:ea typeface="MS Gothic" panose="020B0609070205080204" pitchFamily="49" charset="-128"/>
              </a:rPr>
              <a:t>主な事業</a:t>
            </a:r>
            <a:endParaRPr lang="ko-KR" altLang="en-US" sz="3200" b="1" dirty="0">
              <a:latin typeface="MS Gothic" panose="020B0609070205080204" pitchFamily="49" charset="-128"/>
            </a:endParaRPr>
          </a:p>
        </p:txBody>
      </p:sp>
      <p:cxnSp>
        <p:nvCxnSpPr>
          <p:cNvPr id="9" name="직선 연결선 8"/>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cstate="print"/>
          <a:srcRect/>
          <a:stretch>
            <a:fillRect/>
          </a:stretch>
        </p:blipFill>
        <p:spPr bwMode="auto">
          <a:xfrm>
            <a:off x="6372225" y="3338514"/>
            <a:ext cx="2771775" cy="2789774"/>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2852738" y="3948113"/>
            <a:ext cx="3343275" cy="240982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391025" y="3295222"/>
            <a:ext cx="1495425" cy="981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0" y="2343150"/>
            <a:ext cx="9144000" cy="1038746"/>
          </a:xfrm>
          <a:prstGeom prst="rect">
            <a:avLst/>
          </a:prstGeom>
          <a:no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342900" indent="-342900" algn="ctr"/>
            <a:endParaRPr lang="en-US" altLang="ko-KR" sz="3200" b="1" dirty="0" smtClean="0">
              <a:solidFill>
                <a:schemeClr val="bg1"/>
              </a:solidFill>
              <a:latin typeface="MS Gothic" panose="020B0609070205080204" pitchFamily="49" charset="-128"/>
              <a:ea typeface="MS Gothic" panose="020B0609070205080204" pitchFamily="49" charset="-128"/>
            </a:endParaRPr>
          </a:p>
          <a:p>
            <a:pPr marL="342900" indent="-342900" algn="r">
              <a:lnSpc>
                <a:spcPts val="4000"/>
              </a:lnSpc>
            </a:pPr>
            <a:r>
              <a:rPr lang="en-US" altLang="ko-KR" sz="3200" dirty="0" smtClean="0">
                <a:solidFill>
                  <a:schemeClr val="accent6">
                    <a:lumMod val="75000"/>
                  </a:schemeClr>
                </a:solidFill>
                <a:latin typeface="MS Gothic" panose="020B0609070205080204" pitchFamily="49" charset="-128"/>
                <a:ea typeface="MS Gothic" panose="020B0609070205080204" pitchFamily="49" charset="-128"/>
              </a:rPr>
              <a:t>2. </a:t>
            </a:r>
            <a:r>
              <a:rPr lang="zh-TW" altLang="en-US" sz="3200" dirty="0">
                <a:solidFill>
                  <a:schemeClr val="accent6">
                    <a:lumMod val="75000"/>
                  </a:schemeClr>
                </a:solidFill>
                <a:latin typeface="MS Gothic" panose="020B0609070205080204" pitchFamily="49" charset="-128"/>
                <a:ea typeface="MS Gothic" panose="020B0609070205080204" pitchFamily="49" charset="-128"/>
              </a:rPr>
              <a:t>個人別支援計</a:t>
            </a:r>
            <a:r>
              <a:rPr lang="zh-TW" altLang="en-US" sz="3200" dirty="0" smtClean="0">
                <a:solidFill>
                  <a:schemeClr val="accent6">
                    <a:lumMod val="75000"/>
                  </a:schemeClr>
                </a:solidFill>
                <a:latin typeface="MS Gothic" panose="020B0609070205080204" pitchFamily="49" charset="-128"/>
                <a:ea typeface="MS Gothic" panose="020B0609070205080204" pitchFamily="49" charset="-128"/>
              </a:rPr>
              <a:t>画</a:t>
            </a:r>
            <a:endParaRPr lang="en-US" altLang="ko-KR" sz="3200" dirty="0" smtClean="0">
              <a:solidFill>
                <a:srgbClr val="F5AD4D"/>
              </a:solidFill>
              <a:latin typeface="MS Gothic" panose="020B0609070205080204" pitchFamily="49" charset="-128"/>
              <a:ea typeface="MS Gothic" panose="020B0609070205080204" pitchFamily="49" charset="-128"/>
            </a:endParaRPr>
          </a:p>
        </p:txBody>
      </p:sp>
      <p:cxnSp>
        <p:nvCxnSpPr>
          <p:cNvPr id="7" name="직선 연결선 6"/>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pic>
        <p:nvPicPr>
          <p:cNvPr id="10" name="그림 9" descr="캡처.JPG"/>
          <p:cNvPicPr>
            <a:picLocks noChangeAspect="1"/>
          </p:cNvPicPr>
          <p:nvPr/>
        </p:nvPicPr>
        <p:blipFill>
          <a:blip r:embed="rId2" cstate="print"/>
          <a:stretch>
            <a:fillRect/>
          </a:stretch>
        </p:blipFill>
        <p:spPr>
          <a:xfrm>
            <a:off x="6948213" y="0"/>
            <a:ext cx="2195787" cy="7143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0" y="346800"/>
            <a:ext cx="7448550" cy="710552"/>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r>
              <a:rPr lang="en-US" altLang="ko-KR" sz="3200" dirty="0" smtClean="0">
                <a:solidFill>
                  <a:schemeClr val="bg1"/>
                </a:solidFill>
                <a:latin typeface="MS Gothic" panose="020B0609070205080204" pitchFamily="49" charset="-128"/>
                <a:ea typeface="MS Gothic" panose="020B0609070205080204" pitchFamily="49" charset="-128"/>
              </a:rPr>
              <a:t> </a:t>
            </a:r>
            <a:r>
              <a:rPr lang="ja-JP" altLang="en-US" sz="3200" dirty="0">
                <a:solidFill>
                  <a:schemeClr val="bg1"/>
                </a:solidFill>
                <a:latin typeface="MS Gothic" panose="020B0609070205080204" pitchFamily="49" charset="-128"/>
                <a:ea typeface="MS Gothic" panose="020B0609070205080204" pitchFamily="49" charset="-128"/>
              </a:rPr>
              <a:t>個</a:t>
            </a:r>
            <a:r>
              <a:rPr lang="ja-JP" altLang="en-US" sz="3200" dirty="0" smtClean="0">
                <a:solidFill>
                  <a:schemeClr val="bg1"/>
                </a:solidFill>
                <a:latin typeface="MS Gothic" panose="020B0609070205080204" pitchFamily="49" charset="-128"/>
                <a:ea typeface="MS Gothic" panose="020B0609070205080204" pitchFamily="49" charset="-128"/>
              </a:rPr>
              <a:t>人別の支援計画＿概念</a:t>
            </a:r>
            <a:endParaRPr lang="ko-KR" altLang="en-US" sz="3200" b="1" dirty="0">
              <a:latin typeface="MS Gothic" panose="020B0609070205080204" pitchFamily="49" charset="-128"/>
            </a:endParaRPr>
          </a:p>
        </p:txBody>
      </p:sp>
      <p:sp>
        <p:nvSpPr>
          <p:cNvPr id="4" name="TextBox 3"/>
          <p:cNvSpPr txBox="1"/>
          <p:nvPr/>
        </p:nvSpPr>
        <p:spPr>
          <a:xfrm>
            <a:off x="571500" y="1676425"/>
            <a:ext cx="8153399" cy="3831818"/>
          </a:xfrm>
          <a:prstGeom prst="rect">
            <a:avLst/>
          </a:prstGeom>
          <a:noFill/>
        </p:spPr>
        <p:txBody>
          <a:bodyPr wrap="square" rtlCol="0">
            <a:spAutoFit/>
          </a:bodyPr>
          <a:lstStyle/>
          <a:p>
            <a:pPr>
              <a:buFontTx/>
              <a:buChar char="-"/>
            </a:pPr>
            <a:r>
              <a:rPr lang="ja-JP" altLang="en-US" sz="2500" dirty="0" smtClean="0">
                <a:latin typeface="MS PGothic" panose="020B0600070205080204" pitchFamily="34" charset="-128"/>
                <a:ea typeface="MS PGothic" panose="020B0600070205080204" pitchFamily="34" charset="-128"/>
              </a:rPr>
              <a:t>発</a:t>
            </a:r>
            <a:r>
              <a:rPr lang="ja-JP" altLang="en-US" sz="2500" dirty="0">
                <a:latin typeface="MS PGothic" panose="020B0600070205080204" pitchFamily="34" charset="-128"/>
                <a:ea typeface="MS PGothic" panose="020B0600070205080204" pitchFamily="34" charset="-128"/>
              </a:rPr>
              <a:t>達障害</a:t>
            </a:r>
            <a:r>
              <a:rPr lang="ja-JP" altLang="en-US" sz="2500" dirty="0" smtClean="0">
                <a:latin typeface="MS PGothic" panose="020B0600070205080204" pitchFamily="34" charset="-128"/>
                <a:ea typeface="MS PGothic" panose="020B0600070205080204" pitchFamily="34" charset="-128"/>
              </a:rPr>
              <a:t>者</a:t>
            </a:r>
            <a:r>
              <a:rPr lang="ja-JP" altLang="en-US" sz="2500" dirty="0">
                <a:latin typeface="MS PGothic" panose="020B0600070205080204" pitchFamily="34" charset="-128"/>
                <a:ea typeface="MS PGothic" panose="020B0600070205080204" pitchFamily="34" charset="-128"/>
              </a:rPr>
              <a:t>に</a:t>
            </a:r>
            <a:r>
              <a:rPr lang="ja-JP" altLang="en-US" sz="2500" dirty="0" smtClean="0">
                <a:latin typeface="MS PGothic" panose="020B0600070205080204" pitchFamily="34" charset="-128"/>
                <a:ea typeface="MS PGothic" panose="020B0600070205080204" pitchFamily="34" charset="-128"/>
              </a:rPr>
              <a:t>個</a:t>
            </a:r>
            <a:r>
              <a:rPr lang="ja-JP" altLang="en-US" sz="2500" dirty="0">
                <a:latin typeface="MS PGothic" panose="020B0600070205080204" pitchFamily="34" charset="-128"/>
                <a:ea typeface="MS PGothic" panose="020B0600070205080204" pitchFamily="34" charset="-128"/>
              </a:rPr>
              <a:t>別的</a:t>
            </a:r>
            <a:r>
              <a:rPr lang="ja-JP" altLang="en-US" sz="2500" dirty="0" smtClean="0">
                <a:latin typeface="MS PGothic" panose="020B0600070205080204" pitchFamily="34" charset="-128"/>
                <a:ea typeface="MS PGothic" panose="020B0600070205080204" pitchFamily="34" charset="-128"/>
              </a:rPr>
              <a:t>なの</a:t>
            </a:r>
            <a:r>
              <a:rPr lang="ja-JP" altLang="en-US" sz="2500" dirty="0">
                <a:latin typeface="MS PGothic" panose="020B0600070205080204" pitchFamily="34" charset="-128"/>
                <a:ea typeface="MS PGothic" panose="020B0600070205080204" pitchFamily="34" charset="-128"/>
              </a:rPr>
              <a:t>特</a:t>
            </a:r>
            <a:r>
              <a:rPr lang="ja-JP" altLang="en-US" sz="2500" dirty="0" smtClean="0">
                <a:latin typeface="MS PGothic" panose="020B0600070205080204" pitchFamily="34" charset="-128"/>
                <a:ea typeface="MS PGothic" panose="020B0600070205080204" pitchFamily="34" charset="-128"/>
              </a:rPr>
              <a:t>性を反映した福</a:t>
            </a:r>
            <a:r>
              <a:rPr lang="ja-JP" altLang="en-US" sz="2500" dirty="0">
                <a:latin typeface="MS PGothic" panose="020B0600070205080204" pitchFamily="34" charset="-128"/>
                <a:ea typeface="MS PGothic" panose="020B0600070205080204" pitchFamily="34" charset="-128"/>
              </a:rPr>
              <a:t>祉サービスの提</a:t>
            </a:r>
            <a:r>
              <a:rPr lang="ja-JP" altLang="en-US" sz="2500" dirty="0" smtClean="0">
                <a:latin typeface="MS PGothic" panose="020B0600070205080204" pitchFamily="34" charset="-128"/>
                <a:ea typeface="MS PGothic" panose="020B0600070205080204" pitchFamily="34" charset="-128"/>
              </a:rPr>
              <a:t>供ができるように作成した個</a:t>
            </a:r>
            <a:r>
              <a:rPr lang="ja-JP" altLang="en-US" sz="2500" dirty="0">
                <a:latin typeface="MS PGothic" panose="020B0600070205080204" pitchFamily="34" charset="-128"/>
                <a:ea typeface="MS PGothic" panose="020B0600070205080204" pitchFamily="34" charset="-128"/>
              </a:rPr>
              <a:t>人別福祉サービスに関する提供計画を意</a:t>
            </a:r>
            <a:r>
              <a:rPr lang="ja-JP" altLang="en-US" sz="2500" dirty="0" smtClean="0">
                <a:latin typeface="MS PGothic" panose="020B0600070205080204" pitchFamily="34" charset="-128"/>
                <a:ea typeface="MS PGothic" panose="020B0600070205080204" pitchFamily="34" charset="-128"/>
              </a:rPr>
              <a:t>味する。</a:t>
            </a:r>
            <a:endParaRPr lang="ja-JP" altLang="en-US" sz="2500" dirty="0">
              <a:latin typeface="MS PGothic" panose="020B0600070205080204" pitchFamily="34" charset="-128"/>
              <a:ea typeface="MS PGothic" panose="020B0600070205080204" pitchFamily="34" charset="-128"/>
            </a:endParaRPr>
          </a:p>
          <a:p>
            <a:pPr>
              <a:buFontTx/>
              <a:buChar char="-"/>
            </a:pPr>
            <a:endParaRPr lang="ja-JP" altLang="en-US" sz="2500" dirty="0">
              <a:latin typeface="MS PGothic" panose="020B0600070205080204" pitchFamily="34" charset="-128"/>
              <a:ea typeface="MS PGothic" panose="020B0600070205080204" pitchFamily="34" charset="-128"/>
            </a:endParaRPr>
          </a:p>
          <a:p>
            <a:pPr>
              <a:buFontTx/>
              <a:buChar char="-"/>
            </a:pPr>
            <a:r>
              <a:rPr lang="ja-JP" altLang="en-US" sz="2500" dirty="0">
                <a:latin typeface="MS PGothic" panose="020B0600070205080204" pitchFamily="34" charset="-128"/>
                <a:ea typeface="MS PGothic" panose="020B0600070205080204" pitchFamily="34" charset="-128"/>
              </a:rPr>
              <a:t>個人別の支援計画は法定文書として、計</a:t>
            </a:r>
            <a:r>
              <a:rPr lang="ja-JP" altLang="en-US" sz="2500" dirty="0" smtClean="0">
                <a:latin typeface="MS PGothic" panose="020B0600070205080204" pitchFamily="34" charset="-128"/>
                <a:ea typeface="MS PGothic" panose="020B0600070205080204" pitchFamily="34" charset="-128"/>
              </a:rPr>
              <a:t>画作成の</a:t>
            </a:r>
            <a:r>
              <a:rPr lang="ja-JP" altLang="en-US" sz="2500" dirty="0">
                <a:latin typeface="MS PGothic" panose="020B0600070205080204" pitchFamily="34" charset="-128"/>
                <a:ea typeface="MS PGothic" panose="020B0600070205080204" pitchFamily="34" charset="-128"/>
              </a:rPr>
              <a:t>主体は地域の発達障害者支援セン</a:t>
            </a:r>
            <a:r>
              <a:rPr lang="ja-JP" altLang="en-US" sz="2500" dirty="0" smtClean="0">
                <a:latin typeface="MS PGothic" panose="020B0600070205080204" pitchFamily="34" charset="-128"/>
                <a:ea typeface="MS PGothic" panose="020B0600070205080204" pitchFamily="34" charset="-128"/>
              </a:rPr>
              <a:t>ターである。</a:t>
            </a:r>
            <a:endParaRPr lang="ja-JP" altLang="en-US" sz="2500" dirty="0">
              <a:latin typeface="MS PGothic" panose="020B0600070205080204" pitchFamily="34" charset="-128"/>
              <a:ea typeface="MS PGothic" panose="020B0600070205080204" pitchFamily="34" charset="-128"/>
            </a:endParaRPr>
          </a:p>
          <a:p>
            <a:pPr>
              <a:buFontTx/>
              <a:buChar char="-"/>
            </a:pPr>
            <a:endParaRPr lang="ja-JP" altLang="en-US" sz="2500" dirty="0">
              <a:latin typeface="MS PGothic" panose="020B0600070205080204" pitchFamily="34" charset="-128"/>
              <a:ea typeface="MS PGothic" panose="020B0600070205080204" pitchFamily="34" charset="-128"/>
            </a:endParaRPr>
          </a:p>
          <a:p>
            <a:pPr>
              <a:buFontTx/>
              <a:buChar char="-"/>
            </a:pPr>
            <a:r>
              <a:rPr lang="ja-JP" altLang="en-US" sz="2500" dirty="0" smtClean="0">
                <a:latin typeface="MS PGothic" panose="020B0600070205080204" pitchFamily="34" charset="-128"/>
                <a:ea typeface="MS PGothic" panose="020B0600070205080204" pitchFamily="34" charset="-128"/>
              </a:rPr>
              <a:t>個</a:t>
            </a:r>
            <a:r>
              <a:rPr lang="ja-JP" altLang="en-US" sz="2500" dirty="0">
                <a:latin typeface="MS PGothic" panose="020B0600070205080204" pitchFamily="34" charset="-128"/>
                <a:ea typeface="MS PGothic" panose="020B0600070205080204" pitchFamily="34" charset="-128"/>
              </a:rPr>
              <a:t>人</a:t>
            </a:r>
            <a:r>
              <a:rPr lang="ja-JP" altLang="en-US" sz="2500" dirty="0" smtClean="0">
                <a:latin typeface="MS PGothic" panose="020B0600070205080204" pitchFamily="34" charset="-128"/>
                <a:ea typeface="MS PGothic" panose="020B0600070205080204" pitchFamily="34" charset="-128"/>
              </a:rPr>
              <a:t>別の支</a:t>
            </a:r>
            <a:r>
              <a:rPr lang="ja-JP" altLang="en-US" sz="2500" dirty="0">
                <a:latin typeface="MS PGothic" panose="020B0600070205080204" pitchFamily="34" charset="-128"/>
                <a:ea typeface="MS PGothic" panose="020B0600070205080204" pitchFamily="34" charset="-128"/>
              </a:rPr>
              <a:t>援計画の法的効力</a:t>
            </a:r>
            <a:r>
              <a:rPr lang="ja-JP" altLang="en-US" sz="2500" dirty="0" smtClean="0">
                <a:latin typeface="MS PGothic" panose="020B0600070205080204" pitchFamily="34" charset="-128"/>
                <a:ea typeface="MS PGothic" panose="020B0600070205080204" pitchFamily="34" charset="-128"/>
              </a:rPr>
              <a:t>は、市</a:t>
            </a:r>
            <a:r>
              <a:rPr lang="ja-JP" altLang="en-US" sz="2500" dirty="0">
                <a:latin typeface="MS PGothic" panose="020B0600070205080204" pitchFamily="34" charset="-128"/>
                <a:ea typeface="MS PGothic" panose="020B0600070205080204" pitchFamily="34" charset="-128"/>
              </a:rPr>
              <a:t>長や郡長、区長の承認</a:t>
            </a:r>
            <a:r>
              <a:rPr lang="ja-JP" altLang="en-US" sz="2500" dirty="0" smtClean="0">
                <a:latin typeface="MS PGothic" panose="020B0600070205080204" pitchFamily="34" charset="-128"/>
                <a:ea typeface="MS PGothic" panose="020B0600070205080204" pitchFamily="34" charset="-128"/>
              </a:rPr>
              <a:t>を得たうえで発生する。</a:t>
            </a:r>
            <a:endParaRPr lang="en-US" altLang="ko-KR" sz="2500" dirty="0" smtClean="0">
              <a:latin typeface="MS PGothic" panose="020B0600070205080204" pitchFamily="34" charset="-128"/>
              <a:ea typeface="MS PGothic" panose="020B0600070205080204" pitchFamily="34" charset="-128"/>
            </a:endParaRPr>
          </a:p>
          <a:p>
            <a:endParaRPr lang="ko-KR" altLang="en-US" dirty="0">
              <a:latin typeface="+mn-ea"/>
            </a:endParaRPr>
          </a:p>
        </p:txBody>
      </p:sp>
      <p:cxnSp>
        <p:nvCxnSpPr>
          <p:cNvPr id="6" name="직선 연결선 5"/>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371475" y="1428750"/>
            <a:ext cx="8229600" cy="4525963"/>
          </a:xfrm>
        </p:spPr>
        <p:txBody>
          <a:bodyPr>
            <a:noAutofit/>
          </a:bodyPr>
          <a:lstStyle/>
          <a:p>
            <a:pPr>
              <a:lnSpc>
                <a:spcPct val="120000"/>
              </a:lnSpc>
              <a:buFontTx/>
              <a:buChar char="-"/>
            </a:pPr>
            <a:r>
              <a:rPr lang="ja-JP" altLang="en-US" sz="2500" b="1" dirty="0" smtClean="0">
                <a:latin typeface="MS PGothic" panose="020B0600070205080204" pitchFamily="34" charset="-128"/>
                <a:ea typeface="MS PGothic" panose="020B0600070205080204" pitchFamily="34" charset="-128"/>
              </a:rPr>
              <a:t>発達障害者中心の計画作成</a:t>
            </a:r>
            <a:endParaRPr lang="en-US" altLang="ko-KR" sz="2500" b="1" dirty="0" smtClean="0">
              <a:latin typeface="MS PGothic" panose="020B0600070205080204" pitchFamily="34" charset="-128"/>
              <a:ea typeface="MS PGothic" panose="020B0600070205080204" pitchFamily="34" charset="-128"/>
            </a:endParaRPr>
          </a:p>
          <a:p>
            <a:pPr marL="0" indent="0">
              <a:lnSpc>
                <a:spcPct val="120000"/>
              </a:lnSpc>
              <a:buNone/>
            </a:pPr>
            <a:r>
              <a:rPr lang="ja-JP" altLang="ko-KR" sz="2000" dirty="0">
                <a:latin typeface="MS PGothic" panose="020B0600070205080204" pitchFamily="34" charset="-128"/>
                <a:ea typeface="MS PGothic" panose="020B0600070205080204" pitchFamily="34" charset="-128"/>
              </a:rPr>
              <a:t>個人</a:t>
            </a:r>
            <a:r>
              <a:rPr lang="ja-JP" altLang="ko-KR" sz="2000" dirty="0" smtClean="0">
                <a:latin typeface="MS PGothic" panose="020B0600070205080204" pitchFamily="34" charset="-128"/>
                <a:ea typeface="MS PGothic" panose="020B0600070205080204" pitchFamily="34" charset="-128"/>
              </a:rPr>
              <a:t>別</a:t>
            </a:r>
            <a:r>
              <a:rPr lang="ja-JP" altLang="en-US" sz="2000" dirty="0" smtClean="0">
                <a:latin typeface="MS PGothic" panose="020B0600070205080204" pitchFamily="34" charset="-128"/>
                <a:ea typeface="MS PGothic" panose="020B0600070205080204" pitchFamily="34" charset="-128"/>
              </a:rPr>
              <a:t>の</a:t>
            </a:r>
            <a:r>
              <a:rPr lang="ja-JP" altLang="ko-KR" sz="2000" dirty="0" smtClean="0">
                <a:latin typeface="MS PGothic" panose="020B0600070205080204" pitchFamily="34" charset="-128"/>
                <a:ea typeface="MS PGothic" panose="020B0600070205080204" pitchFamily="34" charset="-128"/>
              </a:rPr>
              <a:t>支</a:t>
            </a:r>
            <a:r>
              <a:rPr lang="ja-JP" altLang="ko-KR" sz="2000" dirty="0">
                <a:latin typeface="MS PGothic" panose="020B0600070205080204" pitchFamily="34" charset="-128"/>
                <a:ea typeface="MS PGothic" panose="020B0600070205080204" pitchFamily="34" charset="-128"/>
              </a:rPr>
              <a:t>援計画</a:t>
            </a:r>
            <a:r>
              <a:rPr lang="ja-JP" altLang="ko-KR" sz="2000" dirty="0" smtClean="0">
                <a:latin typeface="MS PGothic" panose="020B0600070205080204" pitchFamily="34" charset="-128"/>
                <a:ea typeface="MS PGothic" panose="020B0600070205080204" pitchFamily="34" charset="-128"/>
              </a:rPr>
              <a:t>は</a:t>
            </a:r>
            <a:r>
              <a:rPr lang="ja-JP" altLang="en-US" sz="2000" dirty="0" smtClean="0">
                <a:latin typeface="MS PGothic" panose="020B0600070205080204" pitchFamily="34" charset="-128"/>
                <a:ea typeface="MS PGothic" panose="020B0600070205080204" pitchFamily="34" charset="-128"/>
              </a:rPr>
              <a:t>、</a:t>
            </a:r>
            <a:r>
              <a:rPr lang="ja-JP" altLang="ko-KR" sz="2000" dirty="0" smtClean="0">
                <a:latin typeface="MS PGothic" panose="020B0600070205080204" pitchFamily="34" charset="-128"/>
                <a:ea typeface="MS PGothic" panose="020B0600070205080204" pitchFamily="34" charset="-128"/>
              </a:rPr>
              <a:t>発</a:t>
            </a:r>
            <a:r>
              <a:rPr lang="ja-JP" altLang="ko-KR" sz="2000" dirty="0">
                <a:latin typeface="MS PGothic" panose="020B0600070205080204" pitchFamily="34" charset="-128"/>
                <a:ea typeface="MS PGothic" panose="020B0600070205080204" pitchFamily="34" charset="-128"/>
              </a:rPr>
              <a:t>達障害者の個人的な特性と</a:t>
            </a:r>
            <a:r>
              <a:rPr lang="ja-JP" altLang="ko-KR" sz="2000" dirty="0" smtClean="0">
                <a:latin typeface="MS PGothic" panose="020B0600070205080204" pitchFamily="34" charset="-128"/>
                <a:ea typeface="MS PGothic" panose="020B0600070205080204" pitchFamily="34" charset="-128"/>
              </a:rPr>
              <a:t>、</a:t>
            </a:r>
            <a:r>
              <a:rPr lang="ja-JP" altLang="en-US" sz="2000" dirty="0">
                <a:latin typeface="MS PGothic" panose="020B0600070205080204" pitchFamily="34" charset="-128"/>
                <a:ea typeface="MS PGothic" panose="020B0600070205080204" pitchFamily="34" charset="-128"/>
              </a:rPr>
              <a:t>ライ</a:t>
            </a:r>
            <a:r>
              <a:rPr lang="ja-JP" altLang="en-US" sz="2000" dirty="0" smtClean="0">
                <a:latin typeface="MS PGothic" panose="020B0600070205080204" pitchFamily="34" charset="-128"/>
                <a:ea typeface="MS PGothic" panose="020B0600070205080204" pitchFamily="34" charset="-128"/>
              </a:rPr>
              <a:t>フ</a:t>
            </a:r>
            <a:r>
              <a:rPr lang="ja-JP" altLang="en-US" sz="2000" dirty="0">
                <a:latin typeface="MS PGothic" panose="020B0600070205080204" pitchFamily="34" charset="-128"/>
                <a:ea typeface="MS PGothic" panose="020B0600070205080204" pitchFamily="34" charset="-128"/>
              </a:rPr>
              <a:t>スタイル</a:t>
            </a:r>
            <a:r>
              <a:rPr lang="ja-JP" altLang="ko-KR" sz="2000" dirty="0" smtClean="0">
                <a:latin typeface="MS PGothic" panose="020B0600070205080204" pitchFamily="34" charset="-128"/>
                <a:ea typeface="MS PGothic" panose="020B0600070205080204" pitchFamily="34" charset="-128"/>
              </a:rPr>
              <a:t>別</a:t>
            </a:r>
            <a:r>
              <a:rPr lang="ja-JP" altLang="ko-KR" sz="2000" dirty="0">
                <a:latin typeface="MS PGothic" panose="020B0600070205080204" pitchFamily="34" charset="-128"/>
                <a:ea typeface="MS PGothic" panose="020B0600070205080204" pitchFamily="34" charset="-128"/>
              </a:rPr>
              <a:t>の欲求に基盤し</a:t>
            </a:r>
            <a:r>
              <a:rPr lang="ja-JP" altLang="ko-KR" sz="2000" dirty="0" smtClean="0">
                <a:latin typeface="MS PGothic" panose="020B0600070205080204" pitchFamily="34" charset="-128"/>
                <a:ea typeface="MS PGothic" panose="020B0600070205080204" pitchFamily="34" charset="-128"/>
              </a:rPr>
              <a:t>て</a:t>
            </a:r>
            <a:r>
              <a:rPr lang="ja-JP" altLang="en-US" sz="2000" dirty="0" smtClean="0">
                <a:latin typeface="MS PGothic" panose="020B0600070205080204" pitchFamily="34" charset="-128"/>
                <a:ea typeface="MS PGothic" panose="020B0600070205080204" pitchFamily="34" charset="-128"/>
              </a:rPr>
              <a:t>作成　</a:t>
            </a:r>
            <a:endParaRPr lang="en-US" altLang="ja-JP" sz="2000" dirty="0" smtClean="0">
              <a:latin typeface="MS PGothic" panose="020B0600070205080204" pitchFamily="34" charset="-128"/>
              <a:ea typeface="MS PGothic" panose="020B0600070205080204" pitchFamily="34" charset="-128"/>
            </a:endParaRPr>
          </a:p>
          <a:p>
            <a:pPr>
              <a:lnSpc>
                <a:spcPct val="120000"/>
              </a:lnSpc>
              <a:buNone/>
            </a:pPr>
            <a:endParaRPr lang="ko-KR" altLang="en-US" sz="1100" dirty="0">
              <a:latin typeface="MS PGothic" panose="020B0600070205080204" pitchFamily="34" charset="-128"/>
            </a:endParaRPr>
          </a:p>
          <a:p>
            <a:pPr>
              <a:lnSpc>
                <a:spcPct val="120000"/>
              </a:lnSpc>
              <a:buFontTx/>
              <a:buChar char="-"/>
            </a:pPr>
            <a:r>
              <a:rPr lang="ja-JP" altLang="en-US" sz="2500" b="1" dirty="0">
                <a:latin typeface="MS PGothic" panose="020B0600070205080204" pitchFamily="34" charset="-128"/>
                <a:ea typeface="MS PGothic" panose="020B0600070205080204" pitchFamily="34" charset="-128"/>
              </a:rPr>
              <a:t>発達障害者の参加保</a:t>
            </a:r>
            <a:r>
              <a:rPr lang="ja-JP" altLang="en-US" sz="2500" b="1" dirty="0" smtClean="0">
                <a:latin typeface="MS PGothic" panose="020B0600070205080204" pitchFamily="34" charset="-128"/>
                <a:ea typeface="MS PGothic" panose="020B0600070205080204" pitchFamily="34" charset="-128"/>
              </a:rPr>
              <a:t>障</a:t>
            </a:r>
            <a:endParaRPr lang="en-US" altLang="ko-KR" sz="2500" dirty="0" smtClean="0">
              <a:latin typeface="MS PGothic" panose="020B0600070205080204" pitchFamily="34" charset="-128"/>
              <a:ea typeface="MS PGothic" panose="020B0600070205080204" pitchFamily="34" charset="-128"/>
            </a:endParaRPr>
          </a:p>
          <a:p>
            <a:pPr>
              <a:lnSpc>
                <a:spcPct val="120000"/>
              </a:lnSpc>
              <a:buNone/>
            </a:pPr>
            <a:r>
              <a:rPr lang="ja-JP" altLang="ko-KR" sz="2000" dirty="0" smtClean="0">
                <a:latin typeface="MS PGothic" panose="020B0600070205080204" pitchFamily="34" charset="-128"/>
                <a:ea typeface="MS PGothic" panose="020B0600070205080204" pitchFamily="34" charset="-128"/>
              </a:rPr>
              <a:t>個</a:t>
            </a:r>
            <a:r>
              <a:rPr lang="ja-JP" altLang="ko-KR" sz="2000" dirty="0">
                <a:latin typeface="MS PGothic" panose="020B0600070205080204" pitchFamily="34" charset="-128"/>
                <a:ea typeface="MS PGothic" panose="020B0600070205080204" pitchFamily="34" charset="-128"/>
              </a:rPr>
              <a:t>人</a:t>
            </a:r>
            <a:r>
              <a:rPr lang="ja-JP" altLang="ko-KR" sz="2000" dirty="0" smtClean="0">
                <a:latin typeface="MS PGothic" panose="020B0600070205080204" pitchFamily="34" charset="-128"/>
                <a:ea typeface="MS PGothic" panose="020B0600070205080204" pitchFamily="34" charset="-128"/>
              </a:rPr>
              <a:t>別</a:t>
            </a:r>
            <a:r>
              <a:rPr lang="ja-JP" altLang="en-US" sz="2000" dirty="0" smtClean="0">
                <a:latin typeface="MS PGothic" panose="020B0600070205080204" pitchFamily="34" charset="-128"/>
                <a:ea typeface="MS PGothic" panose="020B0600070205080204" pitchFamily="34" charset="-128"/>
              </a:rPr>
              <a:t>の</a:t>
            </a:r>
            <a:r>
              <a:rPr lang="ja-JP" altLang="ko-KR" sz="2000" dirty="0" smtClean="0">
                <a:latin typeface="MS PGothic" panose="020B0600070205080204" pitchFamily="34" charset="-128"/>
                <a:ea typeface="MS PGothic" panose="020B0600070205080204" pitchFamily="34" charset="-128"/>
              </a:rPr>
              <a:t>支</a:t>
            </a:r>
            <a:r>
              <a:rPr lang="ja-JP" altLang="ko-KR" sz="2000" dirty="0">
                <a:latin typeface="MS PGothic" panose="020B0600070205080204" pitchFamily="34" charset="-128"/>
                <a:ea typeface="MS PGothic" panose="020B0600070205080204" pitchFamily="34" charset="-128"/>
              </a:rPr>
              <a:t>援計画</a:t>
            </a:r>
            <a:r>
              <a:rPr lang="ja-JP" altLang="ko-KR" sz="2000" dirty="0" smtClean="0">
                <a:latin typeface="MS PGothic" panose="020B0600070205080204" pitchFamily="34" charset="-128"/>
                <a:ea typeface="MS PGothic" panose="020B0600070205080204" pitchFamily="34" charset="-128"/>
              </a:rPr>
              <a:t>の</a:t>
            </a:r>
            <a:r>
              <a:rPr lang="ja-JP" altLang="en-US" sz="2000" dirty="0" smtClean="0">
                <a:latin typeface="MS PGothic" panose="020B0600070205080204" pitchFamily="34" charset="-128"/>
                <a:ea typeface="MS PGothic" panose="020B0600070205080204" pitchFamily="34" charset="-128"/>
              </a:rPr>
              <a:t>作成</a:t>
            </a:r>
            <a:r>
              <a:rPr lang="ja-JP" altLang="ko-KR" sz="2000" dirty="0" smtClean="0">
                <a:latin typeface="MS PGothic" panose="020B0600070205080204" pitchFamily="34" charset="-128"/>
                <a:ea typeface="MS PGothic" panose="020B0600070205080204" pitchFamily="34" charset="-128"/>
              </a:rPr>
              <a:t>過</a:t>
            </a:r>
            <a:r>
              <a:rPr lang="ja-JP" altLang="ko-KR" sz="2000" dirty="0">
                <a:latin typeface="MS PGothic" panose="020B0600070205080204" pitchFamily="34" charset="-128"/>
                <a:ea typeface="MS PGothic" panose="020B0600070205080204" pitchFamily="34" charset="-128"/>
              </a:rPr>
              <a:t>程に発達障害者の参加を全面的に保障</a:t>
            </a:r>
            <a:endParaRPr lang="en-US" altLang="ko-KR" sz="2000" dirty="0">
              <a:latin typeface="MS PGothic" panose="020B0600070205080204" pitchFamily="34" charset="-128"/>
              <a:ea typeface="MS PGothic" panose="020B0600070205080204" pitchFamily="34" charset="-128"/>
            </a:endParaRPr>
          </a:p>
          <a:p>
            <a:pPr>
              <a:lnSpc>
                <a:spcPct val="120000"/>
              </a:lnSpc>
              <a:buNone/>
            </a:pPr>
            <a:endParaRPr lang="ko-KR" altLang="en-US" sz="1100" dirty="0">
              <a:latin typeface="MS PGothic" panose="020B0600070205080204" pitchFamily="34" charset="-128"/>
            </a:endParaRPr>
          </a:p>
          <a:p>
            <a:pPr>
              <a:lnSpc>
                <a:spcPct val="120000"/>
              </a:lnSpc>
              <a:buFontTx/>
              <a:buChar char="-"/>
            </a:pPr>
            <a:r>
              <a:rPr lang="ja-JP" altLang="en-US" sz="2500" b="1" dirty="0">
                <a:latin typeface="MS PGothic" panose="020B0600070205080204" pitchFamily="34" charset="-128"/>
                <a:ea typeface="MS PGothic" panose="020B0600070205080204" pitchFamily="34" charset="-128"/>
              </a:rPr>
              <a:t>個人</a:t>
            </a:r>
            <a:r>
              <a:rPr lang="ja-JP" altLang="en-US" sz="2500" b="1" dirty="0" smtClean="0">
                <a:latin typeface="MS PGothic" panose="020B0600070205080204" pitchFamily="34" charset="-128"/>
                <a:ea typeface="MS PGothic" panose="020B0600070205080204" pitchFamily="34" charset="-128"/>
              </a:rPr>
              <a:t>別の支</a:t>
            </a:r>
            <a:r>
              <a:rPr lang="ja-JP" altLang="en-US" sz="2500" b="1" dirty="0">
                <a:latin typeface="MS PGothic" panose="020B0600070205080204" pitchFamily="34" charset="-128"/>
                <a:ea typeface="MS PGothic" panose="020B0600070205080204" pitchFamily="34" charset="-128"/>
              </a:rPr>
              <a:t>援計画の内容に対する自己決定権の保</a:t>
            </a:r>
            <a:r>
              <a:rPr lang="ja-JP" altLang="en-US" sz="2500" b="1" dirty="0" smtClean="0">
                <a:latin typeface="MS PGothic" panose="020B0600070205080204" pitchFamily="34" charset="-128"/>
                <a:ea typeface="MS PGothic" panose="020B0600070205080204" pitchFamily="34" charset="-128"/>
              </a:rPr>
              <a:t>障</a:t>
            </a:r>
            <a:endParaRPr lang="en-US" altLang="ja-JP" sz="2500" b="1" dirty="0" smtClean="0">
              <a:latin typeface="MS PGothic" panose="020B0600070205080204" pitchFamily="34" charset="-128"/>
              <a:ea typeface="MS PGothic" panose="020B0600070205080204" pitchFamily="34" charset="-128"/>
            </a:endParaRPr>
          </a:p>
          <a:p>
            <a:pPr marL="0" indent="0">
              <a:lnSpc>
                <a:spcPct val="120000"/>
              </a:lnSpc>
              <a:buNone/>
            </a:pPr>
            <a:r>
              <a:rPr lang="ja-JP" altLang="en-US" sz="2000" dirty="0">
                <a:latin typeface="MS PGothic" panose="020B0600070205080204" pitchFamily="34" charset="-128"/>
                <a:ea typeface="MS PGothic" panose="020B0600070205080204" pitchFamily="34" charset="-128"/>
              </a:rPr>
              <a:t>個人</a:t>
            </a:r>
            <a:r>
              <a:rPr lang="ja-JP" altLang="en-US" sz="2000" dirty="0" smtClean="0">
                <a:latin typeface="MS PGothic" panose="020B0600070205080204" pitchFamily="34" charset="-128"/>
                <a:ea typeface="MS PGothic" panose="020B0600070205080204" pitchFamily="34" charset="-128"/>
              </a:rPr>
              <a:t>別の支</a:t>
            </a:r>
            <a:r>
              <a:rPr lang="ja-JP" altLang="en-US" sz="2000" dirty="0">
                <a:latin typeface="MS PGothic" panose="020B0600070205080204" pitchFamily="34" charset="-128"/>
                <a:ea typeface="MS PGothic" panose="020B0600070205080204" pitchFamily="34" charset="-128"/>
              </a:rPr>
              <a:t>援計</a:t>
            </a:r>
            <a:r>
              <a:rPr lang="ja-JP" altLang="en-US" sz="2000" dirty="0" smtClean="0">
                <a:latin typeface="MS PGothic" panose="020B0600070205080204" pitchFamily="34" charset="-128"/>
                <a:ea typeface="MS PGothic" panose="020B0600070205080204" pitchFamily="34" charset="-128"/>
              </a:rPr>
              <a:t>画を作成する際に、</a:t>
            </a:r>
            <a:r>
              <a:rPr lang="ja-JP" altLang="en-US" sz="2000" dirty="0">
                <a:latin typeface="MS PGothic" panose="020B0600070205080204" pitchFamily="34" charset="-128"/>
                <a:ea typeface="MS PGothic" panose="020B0600070205080204" pitchFamily="34" charset="-128"/>
              </a:rPr>
              <a:t>発達障害者の自己決定を最大限尊重し、発達障害者が自己決定権を十分に行使できるように機会を提供</a:t>
            </a:r>
            <a:r>
              <a:rPr lang="en-US" altLang="ko-KR" sz="2000" dirty="0" smtClean="0">
                <a:latin typeface="MS PGothic" panose="020B0600070205080204" pitchFamily="34" charset="-128"/>
                <a:ea typeface="MS PGothic" panose="020B0600070205080204" pitchFamily="34" charset="-128"/>
              </a:rPr>
              <a:t> </a:t>
            </a:r>
          </a:p>
        </p:txBody>
      </p:sp>
      <p:sp>
        <p:nvSpPr>
          <p:cNvPr id="5" name="TextBox 12"/>
          <p:cNvSpPr txBox="1">
            <a:spLocks noChangeArrowheads="1"/>
          </p:cNvSpPr>
          <p:nvPr/>
        </p:nvSpPr>
        <p:spPr bwMode="auto">
          <a:xfrm>
            <a:off x="0" y="346800"/>
            <a:ext cx="7448550" cy="710552"/>
          </a:xfrm>
          <a:prstGeom prst="rect">
            <a:avLst/>
          </a:prstGeom>
          <a:solidFill>
            <a:schemeClr val="accent6">
              <a:lumMod val="75000"/>
            </a:schemeClr>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tIns="108000" bIns="108000" anchor="t">
            <a:spAutoFit/>
          </a:bodyPr>
          <a:lstStyle/>
          <a:p>
            <a:r>
              <a:rPr lang="ja-JP" altLang="en-US" sz="3200" dirty="0" smtClean="0">
                <a:solidFill>
                  <a:schemeClr val="bg1"/>
                </a:solidFill>
                <a:latin typeface="MS Gothic" panose="020B0609070205080204" pitchFamily="49" charset="-128"/>
                <a:ea typeface="MS Gothic" panose="020B0609070205080204" pitchFamily="49" charset="-128"/>
              </a:rPr>
              <a:t> 個</a:t>
            </a:r>
            <a:r>
              <a:rPr lang="ja-JP" altLang="en-US" sz="3200" dirty="0">
                <a:solidFill>
                  <a:schemeClr val="bg1"/>
                </a:solidFill>
                <a:latin typeface="MS Gothic" panose="020B0609070205080204" pitchFamily="49" charset="-128"/>
                <a:ea typeface="MS Gothic" panose="020B0609070205080204" pitchFamily="49" charset="-128"/>
              </a:rPr>
              <a:t>人別の支援計画</a:t>
            </a:r>
            <a:r>
              <a:rPr lang="ja-JP" altLang="en-US" sz="3200" dirty="0" smtClean="0">
                <a:solidFill>
                  <a:schemeClr val="bg1"/>
                </a:solidFill>
                <a:latin typeface="MS Gothic" panose="020B0609070205080204" pitchFamily="49" charset="-128"/>
                <a:ea typeface="MS Gothic" panose="020B0609070205080204" pitchFamily="49" charset="-128"/>
              </a:rPr>
              <a:t>＿</a:t>
            </a:r>
            <a:r>
              <a:rPr lang="ja-JP" altLang="en-US" sz="3200" dirty="0">
                <a:solidFill>
                  <a:schemeClr val="bg1"/>
                </a:solidFill>
                <a:latin typeface="MS Gothic" panose="020B0609070205080204" pitchFamily="49" charset="-128"/>
                <a:ea typeface="MS Gothic" panose="020B0609070205080204" pitchFamily="49" charset="-128"/>
              </a:rPr>
              <a:t>原則</a:t>
            </a:r>
            <a:endParaRPr lang="ko-KR" altLang="en-US" sz="3200" b="1" dirty="0">
              <a:latin typeface="MS Gothic" panose="020B0609070205080204" pitchFamily="49" charset="-128"/>
            </a:endParaRPr>
          </a:p>
        </p:txBody>
      </p:sp>
      <p:cxnSp>
        <p:nvCxnSpPr>
          <p:cNvPr id="6" name="직선 연결선 5"/>
          <p:cNvCxnSpPr/>
          <p:nvPr/>
        </p:nvCxnSpPr>
        <p:spPr>
          <a:xfrm>
            <a:off x="1657350" y="6662320"/>
            <a:ext cx="7486650" cy="24230"/>
          </a:xfrm>
          <a:prstGeom prst="line">
            <a:avLst/>
          </a:prstGeom>
          <a:ln w="101600" cmpd="sng">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866775" y="6662320"/>
            <a:ext cx="7048500" cy="14705"/>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0" y="6671845"/>
            <a:ext cx="6705600" cy="14705"/>
          </a:xfrm>
          <a:prstGeom prst="line">
            <a:avLst/>
          </a:prstGeom>
          <a:ln w="92075" cmpd="sng">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청록색">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사용자 지정 2">
      <a:majorFont>
        <a:latin typeface="나눔고딕"/>
        <a:ea typeface="나눔고딕"/>
        <a:cs typeface=""/>
      </a:majorFont>
      <a:minorFont>
        <a:latin typeface="나눔고딕"/>
        <a:ea typeface="나눔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63D97651-9F09-4B96-A8BE-BCF06120534C}" vid="{32553D14-C644-4D00-8AF9-F760326BB16C}"/>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3722</TotalTime>
  <Words>3402</Words>
  <Application>Microsoft Office PowerPoint</Application>
  <PresentationFormat>화면 슬라이드 쇼(4:3)</PresentationFormat>
  <Paragraphs>197</Paragraphs>
  <Slides>31</Slides>
  <Notes>7</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31</vt:i4>
      </vt:variant>
    </vt:vector>
  </HeadingPairs>
  <TitlesOfParts>
    <vt:vector size="40" baseType="lpstr">
      <vt:lpstr>나눔명조</vt:lpstr>
      <vt:lpstr>MS PGothic</vt:lpstr>
      <vt:lpstr>맑은 고딕</vt:lpstr>
      <vt:lpstr>나눔고딕 ExtraBold</vt:lpstr>
      <vt:lpstr>MS Gothic</vt:lpstr>
      <vt:lpstr>굴림</vt:lpstr>
      <vt:lpstr>나눔고딕</vt:lpstr>
      <vt:lpstr>Arial</vt:lpstr>
      <vt:lpstr>default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이혜강</dc:creator>
  <cp:lastModifiedBy>Sun-Young LEE</cp:lastModifiedBy>
  <cp:revision>320</cp:revision>
  <cp:lastPrinted>2015-12-02T03:20:35Z</cp:lastPrinted>
  <dcterms:created xsi:type="dcterms:W3CDTF">2015-02-17T13:18:24Z</dcterms:created>
  <dcterms:modified xsi:type="dcterms:W3CDTF">2016-10-31T19:11:09Z</dcterms:modified>
</cp:coreProperties>
</file>