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48" r:id="rId2"/>
    <p:sldId id="344" r:id="rId3"/>
    <p:sldId id="355" r:id="rId4"/>
    <p:sldId id="385" r:id="rId5"/>
    <p:sldId id="380" r:id="rId6"/>
    <p:sldId id="358" r:id="rId7"/>
    <p:sldId id="360" r:id="rId8"/>
    <p:sldId id="361" r:id="rId9"/>
    <p:sldId id="359" r:id="rId10"/>
    <p:sldId id="362" r:id="rId11"/>
    <p:sldId id="363" r:id="rId12"/>
    <p:sldId id="364" r:id="rId13"/>
    <p:sldId id="365" r:id="rId14"/>
    <p:sldId id="357" r:id="rId15"/>
    <p:sldId id="366" r:id="rId16"/>
    <p:sldId id="321"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YEO (MSF)" initials="CY" lastIdx="8" clrIdx="0"/>
  <p:cmAuthor id="1" name="Sucherno" initials="OSC" lastIdx="9" clrIdx="1"/>
  <p:cmAuthor id="2" name="amelina" initials="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66"/>
    <a:srgbClr val="99CCFF"/>
    <a:srgbClr val="FF9933"/>
    <a:srgbClr val="E6E6E6"/>
    <a:srgbClr val="A9DA74"/>
    <a:srgbClr val="3C8C93"/>
    <a:srgbClr val="FFFFFF"/>
    <a:srgbClr val="FF6600"/>
    <a:srgbClr val="F240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54" autoAdjust="0"/>
    <p:restoredTop sz="81432" autoAdjust="0"/>
  </p:normalViewPr>
  <p:slideViewPr>
    <p:cSldViewPr>
      <p:cViewPr varScale="1">
        <p:scale>
          <a:sx n="72" d="100"/>
          <a:sy n="72" d="100"/>
        </p:scale>
        <p:origin x="1212"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SG" sz="1600" dirty="0"/>
              <a:t>65+</a:t>
            </a:r>
            <a:r>
              <a:rPr lang="ja-JP" altLang="en-US" sz="1600" dirty="0"/>
              <a:t>歳の在住者</a:t>
            </a:r>
            <a:endParaRPr lang="en-SG" sz="1600" dirty="0"/>
          </a:p>
        </c:rich>
      </c:tx>
      <c:layout>
        <c:manualLayout>
          <c:xMode val="edge"/>
          <c:yMode val="edge"/>
          <c:x val="0.38495233949210161"/>
          <c:y val="3.6299214136304978E-2"/>
        </c:manualLayout>
      </c:layout>
      <c:overlay val="0"/>
    </c:title>
    <c:autoTitleDeleted val="0"/>
    <c:plotArea>
      <c:layout/>
      <c:barChart>
        <c:barDir val="col"/>
        <c:grouping val="clustered"/>
        <c:varyColors val="0"/>
        <c:ser>
          <c:idx val="0"/>
          <c:order val="0"/>
          <c:tx>
            <c:strRef>
              <c:f>Sheet1!$B$1</c:f>
              <c:strCache>
                <c:ptCount val="1"/>
                <c:pt idx="0">
                  <c:v>Rapidly Ageing Population (residents aged 65+)</c:v>
                </c:pt>
              </c:strCache>
            </c:strRef>
          </c:tx>
          <c:spPr>
            <a:solidFill>
              <a:srgbClr val="F79646">
                <a:lumMod val="60000"/>
                <a:lumOff val="40000"/>
              </a:srgbClr>
            </a:solidFill>
          </c:spPr>
          <c:invertIfNegative val="0"/>
          <c:dLbls>
            <c:dLbl>
              <c:idx val="0"/>
              <c:layout>
                <c:manualLayout>
                  <c:x val="3.0303984759243192E-3"/>
                  <c:y val="1.8149607068152489E-2"/>
                </c:manualLayout>
              </c:layout>
              <c:tx>
                <c:rich>
                  <a:bodyPr/>
                  <a:lstStyle/>
                  <a:p>
                    <a:r>
                      <a:rPr lang="en-US" dirty="0"/>
                      <a:t>340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46-44AF-9CDD-15F66A179356}"/>
                </c:ext>
              </c:extLst>
            </c:dLbl>
            <c:dLbl>
              <c:idx val="1"/>
              <c:tx>
                <c:rich>
                  <a:bodyPr/>
                  <a:lstStyle/>
                  <a:p>
                    <a:r>
                      <a:rPr lang="en-US"/>
                      <a:t>612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46-44AF-9CDD-15F66A179356}"/>
                </c:ext>
              </c:extLst>
            </c:dLbl>
            <c:dLbl>
              <c:idx val="2"/>
              <c:tx>
                <c:rich>
                  <a:bodyPr/>
                  <a:lstStyle/>
                  <a:p>
                    <a:r>
                      <a:rPr lang="en-US"/>
                      <a:t>&gt;900</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46-44AF-9CDD-15F66A179356}"/>
                </c:ext>
              </c:extLst>
            </c:dLbl>
            <c:spPr>
              <a:noFill/>
              <a:ln>
                <a:noFill/>
              </a:ln>
              <a:effectLst/>
            </c:spPr>
            <c:txPr>
              <a:bodyPr wrap="square" lIns="38100" tIns="19050" rIns="38100" bIns="19050" anchor="ctr">
                <a:spAutoFit/>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Sheet1!$A$2:$A$4</c:f>
              <c:numCache>
                <c:formatCode>General</c:formatCode>
                <c:ptCount val="3"/>
                <c:pt idx="0">
                  <c:v>2010</c:v>
                </c:pt>
                <c:pt idx="1">
                  <c:v>2020</c:v>
                </c:pt>
                <c:pt idx="2">
                  <c:v>2030</c:v>
                </c:pt>
              </c:numCache>
            </c:numRef>
          </c:cat>
          <c:val>
            <c:numRef>
              <c:f>Sheet1!$B$2:$B$4</c:f>
              <c:numCache>
                <c:formatCode>General</c:formatCode>
                <c:ptCount val="3"/>
                <c:pt idx="0">
                  <c:v>338387</c:v>
                </c:pt>
                <c:pt idx="1">
                  <c:v>612200</c:v>
                </c:pt>
                <c:pt idx="2">
                  <c:v>900000</c:v>
                </c:pt>
              </c:numCache>
            </c:numRef>
          </c:val>
          <c:extLst>
            <c:ext xmlns:c16="http://schemas.microsoft.com/office/drawing/2014/chart" uri="{C3380CC4-5D6E-409C-BE32-E72D297353CC}">
              <c16:uniqueId val="{00000003-9846-44AF-9CDD-15F66A179356}"/>
            </c:ext>
          </c:extLst>
        </c:ser>
        <c:dLbls>
          <c:showLegendKey val="0"/>
          <c:showVal val="0"/>
          <c:showCatName val="0"/>
          <c:showSerName val="0"/>
          <c:showPercent val="0"/>
          <c:showBubbleSize val="0"/>
        </c:dLbls>
        <c:gapWidth val="150"/>
        <c:axId val="203193616"/>
        <c:axId val="207644320"/>
      </c:barChart>
      <c:catAx>
        <c:axId val="203193616"/>
        <c:scaling>
          <c:orientation val="minMax"/>
        </c:scaling>
        <c:delete val="0"/>
        <c:axPos val="b"/>
        <c:numFmt formatCode="General" sourceLinked="1"/>
        <c:majorTickMark val="out"/>
        <c:minorTickMark val="none"/>
        <c:tickLblPos val="nextTo"/>
        <c:txPr>
          <a:bodyPr/>
          <a:lstStyle/>
          <a:p>
            <a:pPr>
              <a:defRPr sz="1400"/>
            </a:pPr>
            <a:endParaRPr lang="ja-JP"/>
          </a:p>
        </c:txPr>
        <c:crossAx val="207644320"/>
        <c:crosses val="autoZero"/>
        <c:auto val="1"/>
        <c:lblAlgn val="ctr"/>
        <c:lblOffset val="100"/>
        <c:noMultiLvlLbl val="0"/>
      </c:catAx>
      <c:valAx>
        <c:axId val="207644320"/>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203193616"/>
        <c:crosses val="autoZero"/>
        <c:crossBetween val="between"/>
        <c:dispUnits>
          <c:builtInUnit val="thousands"/>
        </c:dispUnits>
      </c:valAx>
    </c:plotArea>
    <c:plotVisOnly val="1"/>
    <c:dispBlanksAs val="gap"/>
    <c:showDLblsOverMax val="0"/>
  </c:chart>
  <c:txPr>
    <a:bodyPr/>
    <a:lstStyle/>
    <a:p>
      <a:pPr>
        <a:defRPr sz="1800">
          <a:latin typeface="Calibri" panose="020F0502020204030204" pitchFamily="34" charset="0"/>
          <a:cs typeface="Calibri" panose="020F0502020204030204" pitchFamily="34" charset="0"/>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1" dirty="0"/>
              <a:t>子どもが同居していない老夫婦世帯の数</a:t>
            </a:r>
            <a:endParaRPr lang="en-SG" sz="1200" b="1"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rgbClr val="FFCC99"/>
              </a:solidFill>
              <a:ln>
                <a:noFill/>
              </a:ln>
              <a:effectLst/>
            </c:spPr>
            <c:extLst>
              <c:ext xmlns:c16="http://schemas.microsoft.com/office/drawing/2014/chart" uri="{C3380CC4-5D6E-409C-BE32-E72D297353CC}">
                <c16:uniqueId val="{00000001-2A52-4A79-8FEA-ED3471579D2E}"/>
              </c:ext>
            </c:extLst>
          </c:dPt>
          <c:dLbls>
            <c:dLbl>
              <c:idx val="0"/>
              <c:tx>
                <c:rich>
                  <a:bodyPr/>
                  <a:lstStyle/>
                  <a:p>
                    <a:r>
                      <a:rPr lang="en-US" dirty="0"/>
                      <a:t>18 (9%)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52-4A79-8FEA-ED3471579D2E}"/>
                </c:ext>
              </c:extLst>
            </c:dLbl>
            <c:dLbl>
              <c:idx val="1"/>
              <c:tx>
                <c:rich>
                  <a:bodyPr/>
                  <a:lstStyle/>
                  <a:p>
                    <a:r>
                      <a:rPr lang="en-US" dirty="0"/>
                      <a:t>63 (18%)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52-4A79-8FEA-ED3471579D2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2000</c:v>
                </c:pt>
                <c:pt idx="1">
                  <c:v>2014</c:v>
                </c:pt>
              </c:numCache>
            </c:numRef>
          </c:cat>
          <c:val>
            <c:numRef>
              <c:f>Sheet1!$B$2:$B$3</c:f>
              <c:numCache>
                <c:formatCode>General</c:formatCode>
                <c:ptCount val="2"/>
                <c:pt idx="0">
                  <c:v>17.7</c:v>
                </c:pt>
                <c:pt idx="1">
                  <c:v>62.9</c:v>
                </c:pt>
              </c:numCache>
            </c:numRef>
          </c:val>
          <c:extLst>
            <c:ext xmlns:c16="http://schemas.microsoft.com/office/drawing/2014/chart" uri="{C3380CC4-5D6E-409C-BE32-E72D297353CC}">
              <c16:uniqueId val="{00000003-2A52-4A79-8FEA-ED3471579D2E}"/>
            </c:ext>
          </c:extLst>
        </c:ser>
        <c:dLbls>
          <c:showLegendKey val="0"/>
          <c:showVal val="0"/>
          <c:showCatName val="0"/>
          <c:showSerName val="0"/>
          <c:showPercent val="0"/>
          <c:showBubbleSize val="0"/>
        </c:dLbls>
        <c:gapWidth val="219"/>
        <c:overlap val="-27"/>
        <c:axId val="207646560"/>
        <c:axId val="207647120"/>
      </c:barChart>
      <c:catAx>
        <c:axId val="20764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7647120"/>
        <c:crosses val="autoZero"/>
        <c:auto val="1"/>
        <c:lblAlgn val="ctr"/>
        <c:lblOffset val="100"/>
        <c:noMultiLvlLbl val="0"/>
      </c:catAx>
      <c:valAx>
        <c:axId val="20764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7646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1" baseline="0" dirty="0"/>
              <a:t>独居高齢者世帯の数</a:t>
            </a:r>
            <a:endParaRPr lang="en-SG" sz="1200" b="1"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rgbClr val="FFCC99"/>
              </a:solidFill>
              <a:ln>
                <a:noFill/>
              </a:ln>
              <a:effectLst/>
            </c:spPr>
            <c:extLst>
              <c:ext xmlns:c16="http://schemas.microsoft.com/office/drawing/2014/chart" uri="{C3380CC4-5D6E-409C-BE32-E72D297353CC}">
                <c16:uniqueId val="{00000001-9C34-46F6-B00C-2331438F731D}"/>
              </c:ext>
            </c:extLst>
          </c:dPt>
          <c:dLbls>
            <c:dLbl>
              <c:idx val="0"/>
              <c:tx>
                <c:rich>
                  <a:bodyPr/>
                  <a:lstStyle/>
                  <a:p>
                    <a:r>
                      <a:rPr lang="en-US" dirty="0"/>
                      <a:t>15 (8%)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34-46F6-B00C-2331438F731D}"/>
                </c:ext>
              </c:extLst>
            </c:dLbl>
            <c:dLbl>
              <c:idx val="1"/>
              <c:tx>
                <c:rich>
                  <a:bodyPr/>
                  <a:lstStyle/>
                  <a:p>
                    <a:r>
                      <a:rPr lang="en-US" dirty="0"/>
                      <a:t>42 (12%)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34-46F6-B00C-2331438F73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2000</c:v>
                </c:pt>
                <c:pt idx="1">
                  <c:v>2014</c:v>
                </c:pt>
              </c:numCache>
            </c:numRef>
          </c:cat>
          <c:val>
            <c:numRef>
              <c:f>Sheet1!$B$2:$B$3</c:f>
              <c:numCache>
                <c:formatCode>General</c:formatCode>
                <c:ptCount val="2"/>
                <c:pt idx="0">
                  <c:v>14.5</c:v>
                </c:pt>
                <c:pt idx="1">
                  <c:v>42.1</c:v>
                </c:pt>
              </c:numCache>
            </c:numRef>
          </c:val>
          <c:extLst>
            <c:ext xmlns:c16="http://schemas.microsoft.com/office/drawing/2014/chart" uri="{C3380CC4-5D6E-409C-BE32-E72D297353CC}">
              <c16:uniqueId val="{00000003-9C34-46F6-B00C-2331438F731D}"/>
            </c:ext>
          </c:extLst>
        </c:ser>
        <c:dLbls>
          <c:showLegendKey val="0"/>
          <c:showVal val="0"/>
          <c:showCatName val="0"/>
          <c:showSerName val="0"/>
          <c:showPercent val="0"/>
          <c:showBubbleSize val="0"/>
        </c:dLbls>
        <c:gapWidth val="219"/>
        <c:overlap val="-27"/>
        <c:axId val="208880416"/>
        <c:axId val="208880976"/>
      </c:barChart>
      <c:catAx>
        <c:axId val="20888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8880976"/>
        <c:crosses val="autoZero"/>
        <c:auto val="1"/>
        <c:lblAlgn val="ctr"/>
        <c:lblOffset val="100"/>
        <c:noMultiLvlLbl val="0"/>
      </c:catAx>
      <c:valAx>
        <c:axId val="20888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8880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400" b="1" dirty="0"/>
              <a:t>発達に問題があると診断された未就学者の数</a:t>
            </a:r>
            <a:endParaRPr lang="en-SG" sz="14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rgbClr val="FFCC99"/>
              </a:solidFill>
              <a:ln>
                <a:noFill/>
              </a:ln>
              <a:effectLst/>
            </c:spPr>
            <c:extLst>
              <c:ext xmlns:c16="http://schemas.microsoft.com/office/drawing/2014/chart" uri="{C3380CC4-5D6E-409C-BE32-E72D297353CC}">
                <c16:uniqueId val="{00000001-07C3-4699-B590-1B3CD79AB13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2010</c:v>
                </c:pt>
                <c:pt idx="1">
                  <c:v>2014</c:v>
                </c:pt>
              </c:numCache>
            </c:numRef>
          </c:cat>
          <c:val>
            <c:numRef>
              <c:f>Sheet1!$B$2:$B$3</c:f>
              <c:numCache>
                <c:formatCode>#,##0</c:formatCode>
                <c:ptCount val="2"/>
                <c:pt idx="0">
                  <c:v>2500</c:v>
                </c:pt>
                <c:pt idx="1">
                  <c:v>4400</c:v>
                </c:pt>
              </c:numCache>
            </c:numRef>
          </c:val>
          <c:extLst>
            <c:ext xmlns:c16="http://schemas.microsoft.com/office/drawing/2014/chart" uri="{C3380CC4-5D6E-409C-BE32-E72D297353CC}">
              <c16:uniqueId val="{00000002-07C3-4699-B590-1B3CD79AB136}"/>
            </c:ext>
          </c:extLst>
        </c:ser>
        <c:dLbls>
          <c:showLegendKey val="0"/>
          <c:showVal val="0"/>
          <c:showCatName val="0"/>
          <c:showSerName val="0"/>
          <c:showPercent val="0"/>
          <c:showBubbleSize val="0"/>
        </c:dLbls>
        <c:gapWidth val="219"/>
        <c:overlap val="-27"/>
        <c:axId val="209026576"/>
        <c:axId val="209027136"/>
      </c:barChart>
      <c:catAx>
        <c:axId val="20902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9027136"/>
        <c:crosses val="autoZero"/>
        <c:auto val="1"/>
        <c:lblAlgn val="ctr"/>
        <c:lblOffset val="100"/>
        <c:noMultiLvlLbl val="0"/>
      </c:catAx>
      <c:valAx>
        <c:axId val="209027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9026576"/>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1400" b="1" dirty="0"/>
              <a:t>生まれた時の寿命</a:t>
            </a:r>
            <a:r>
              <a:rPr lang="en-SG" sz="1400" b="1" dirty="0"/>
              <a:t>(</a:t>
            </a:r>
            <a:r>
              <a:rPr lang="ja-JP" altLang="en-US" sz="1400" b="1" dirty="0"/>
              <a:t>居住者</a:t>
            </a:r>
            <a:r>
              <a:rPr lang="en-SG" sz="1400" b="1" dirty="0"/>
              <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男性</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1970</c:v>
                </c:pt>
                <c:pt idx="1">
                  <c:v>1980</c:v>
                </c:pt>
                <c:pt idx="2">
                  <c:v>1990</c:v>
                </c:pt>
                <c:pt idx="3">
                  <c:v>2000</c:v>
                </c:pt>
                <c:pt idx="4">
                  <c:v>2015</c:v>
                </c:pt>
              </c:numCache>
            </c:numRef>
          </c:cat>
          <c:val>
            <c:numRef>
              <c:f>Sheet1!$B$2:$B$6</c:f>
              <c:numCache>
                <c:formatCode>General</c:formatCode>
                <c:ptCount val="5"/>
                <c:pt idx="0">
                  <c:v>64.099999999999994</c:v>
                </c:pt>
                <c:pt idx="1">
                  <c:v>69.8</c:v>
                </c:pt>
                <c:pt idx="2">
                  <c:v>73.099999999999994</c:v>
                </c:pt>
                <c:pt idx="3">
                  <c:v>76</c:v>
                </c:pt>
                <c:pt idx="4">
                  <c:v>80.400000000000006</c:v>
                </c:pt>
              </c:numCache>
            </c:numRef>
          </c:val>
          <c:extLst>
            <c:ext xmlns:c16="http://schemas.microsoft.com/office/drawing/2014/chart" uri="{C3380CC4-5D6E-409C-BE32-E72D297353CC}">
              <c16:uniqueId val="{00000000-7388-4FEA-965B-93CFCFAFC376}"/>
            </c:ext>
          </c:extLst>
        </c:ser>
        <c:ser>
          <c:idx val="1"/>
          <c:order val="1"/>
          <c:tx>
            <c:strRef>
              <c:f>Sheet1!$C$1</c:f>
              <c:strCache>
                <c:ptCount val="1"/>
                <c:pt idx="0">
                  <c:v>女性</c:v>
                </c:pt>
              </c:strCache>
            </c:strRef>
          </c:tx>
          <c:spPr>
            <a:solidFill>
              <a:srgbClr val="FFCC99"/>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1970</c:v>
                </c:pt>
                <c:pt idx="1">
                  <c:v>1980</c:v>
                </c:pt>
                <c:pt idx="2">
                  <c:v>1990</c:v>
                </c:pt>
                <c:pt idx="3">
                  <c:v>2000</c:v>
                </c:pt>
                <c:pt idx="4">
                  <c:v>2015</c:v>
                </c:pt>
              </c:numCache>
            </c:numRef>
          </c:cat>
          <c:val>
            <c:numRef>
              <c:f>Sheet1!$C$2:$C$6</c:f>
              <c:numCache>
                <c:formatCode>General</c:formatCode>
                <c:ptCount val="5"/>
                <c:pt idx="0">
                  <c:v>67.8</c:v>
                </c:pt>
                <c:pt idx="1">
                  <c:v>74.7</c:v>
                </c:pt>
                <c:pt idx="2">
                  <c:v>77.599999999999994</c:v>
                </c:pt>
                <c:pt idx="3">
                  <c:v>80</c:v>
                </c:pt>
                <c:pt idx="4">
                  <c:v>84.9</c:v>
                </c:pt>
              </c:numCache>
            </c:numRef>
          </c:val>
          <c:extLst>
            <c:ext xmlns:c16="http://schemas.microsoft.com/office/drawing/2014/chart" uri="{C3380CC4-5D6E-409C-BE32-E72D297353CC}">
              <c16:uniqueId val="{00000001-7388-4FEA-965B-93CFCFAFC376}"/>
            </c:ext>
          </c:extLst>
        </c:ser>
        <c:dLbls>
          <c:showLegendKey val="0"/>
          <c:showVal val="0"/>
          <c:showCatName val="0"/>
          <c:showSerName val="0"/>
          <c:showPercent val="0"/>
          <c:showBubbleSize val="0"/>
        </c:dLbls>
        <c:gapWidth val="219"/>
        <c:overlap val="-27"/>
        <c:axId val="209029936"/>
        <c:axId val="208231552"/>
      </c:barChart>
      <c:catAx>
        <c:axId val="20902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8231552"/>
        <c:crosses val="autoZero"/>
        <c:auto val="1"/>
        <c:lblAlgn val="ctr"/>
        <c:lblOffset val="100"/>
        <c:noMultiLvlLbl val="0"/>
      </c:catAx>
      <c:valAx>
        <c:axId val="208231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209029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2BB5A-62AC-4B3D-92D8-6AD50882BAD2}" type="doc">
      <dgm:prSet loTypeId="urn:microsoft.com/office/officeart/2005/8/layout/target3" loCatId="relationship" qsTypeId="urn:microsoft.com/office/officeart/2005/8/quickstyle/simple2" qsCatId="simple" csTypeId="urn:microsoft.com/office/officeart/2005/8/colors/accent2_4" csCatId="accent2" phldr="1"/>
      <dgm:spPr/>
      <dgm:t>
        <a:bodyPr/>
        <a:lstStyle/>
        <a:p>
          <a:endParaRPr lang="en-SG"/>
        </a:p>
      </dgm:t>
    </dgm:pt>
    <dgm:pt modelId="{5BEE2E16-87CA-49A8-B368-CCA12EE6026D}">
      <dgm:prSet phldrT="[Text]" custT="1"/>
      <dgm:spPr>
        <a:ln>
          <a:solidFill>
            <a:schemeClr val="accent5">
              <a:lumMod val="75000"/>
            </a:schemeClr>
          </a:solidFill>
        </a:ln>
      </dgm:spPr>
      <dgm:t>
        <a:bodyPr anchor="t"/>
        <a:lstStyle/>
        <a:p>
          <a:br>
            <a:rPr lang="en-US" sz="2400" u="sng" dirty="0">
              <a:latin typeface="Georgia" pitchFamily="18" charset="0"/>
            </a:rPr>
          </a:br>
          <a:r>
            <a:rPr lang="ja-JP" altLang="en-US" sz="2400" u="sng" dirty="0">
              <a:latin typeface="Georgia" pitchFamily="18" charset="0"/>
            </a:rPr>
            <a:t>弱者法</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ja-JP" altLang="en-US" sz="2400" dirty="0">
              <a:latin typeface="Calibri" panose="020F0502020204030204" pitchFamily="34" charset="0"/>
              <a:cs typeface="Calibri" panose="020F0502020204030204" pitchFamily="34" charset="0"/>
            </a:rPr>
            <a:t>高齢者や障害者などの成人弱者を虐待、ネグレクト、セルフ・ネグレクトから守るため</a:t>
          </a:r>
          <a:endParaRPr lang="en-SG" sz="2400" dirty="0">
            <a:latin typeface="Calibri" panose="020F0502020204030204" pitchFamily="34" charset="0"/>
            <a:cs typeface="Calibri" panose="020F0502020204030204" pitchFamily="34" charset="0"/>
          </a:endParaRPr>
        </a:p>
      </dgm:t>
    </dgm:pt>
    <dgm:pt modelId="{0C65CBD6-2B54-4EC7-ABD9-190C0AB268FE}" type="parTrans" cxnId="{71BB7A72-88DF-4104-9F12-C6AA9C540493}">
      <dgm:prSet/>
      <dgm:spPr/>
      <dgm:t>
        <a:bodyPr/>
        <a:lstStyle/>
        <a:p>
          <a:endParaRPr lang="en-SG">
            <a:latin typeface="Georgia" pitchFamily="18" charset="0"/>
          </a:endParaRPr>
        </a:p>
      </dgm:t>
    </dgm:pt>
    <dgm:pt modelId="{11A7F526-828F-43AD-A5E3-9CFBF12B1E8D}" type="sibTrans" cxnId="{71BB7A72-88DF-4104-9F12-C6AA9C540493}">
      <dgm:prSet/>
      <dgm:spPr/>
      <dgm:t>
        <a:bodyPr/>
        <a:lstStyle/>
        <a:p>
          <a:endParaRPr lang="en-SG">
            <a:latin typeface="Georgia" pitchFamily="18" charset="0"/>
          </a:endParaRPr>
        </a:p>
      </dgm:t>
    </dgm:pt>
    <dgm:pt modelId="{A67678D4-F5B4-485D-9774-E27FED136CF7}" type="pres">
      <dgm:prSet presAssocID="{1FB2BB5A-62AC-4B3D-92D8-6AD50882BAD2}" presName="Name0" presStyleCnt="0">
        <dgm:presLayoutVars>
          <dgm:chMax val="7"/>
          <dgm:dir/>
          <dgm:animLvl val="lvl"/>
          <dgm:resizeHandles val="exact"/>
        </dgm:presLayoutVars>
      </dgm:prSet>
      <dgm:spPr/>
    </dgm:pt>
    <dgm:pt modelId="{8C3D3D0F-2FB4-4757-8837-ED1966728ED0}" type="pres">
      <dgm:prSet presAssocID="{5BEE2E16-87CA-49A8-B368-CCA12EE6026D}" presName="circle1" presStyleLbl="node1" presStyleIdx="0" presStyleCnt="1" custScaleX="98777" custScaleY="93323" custLinFactNeighborX="448" custLinFactNeighborY="2778"/>
      <dgm:spPr>
        <a:solidFill>
          <a:schemeClr val="accent5">
            <a:lumMod val="75000"/>
          </a:schemeClr>
        </a:solidFill>
      </dgm:spPr>
    </dgm:pt>
    <dgm:pt modelId="{F38F5D2A-BB64-4D59-8E2A-B82A734E82C1}" type="pres">
      <dgm:prSet presAssocID="{5BEE2E16-87CA-49A8-B368-CCA12EE6026D}" presName="space" presStyleCnt="0"/>
      <dgm:spPr/>
    </dgm:pt>
    <dgm:pt modelId="{0E7910BD-11DA-4E36-963B-37984273D9B2}" type="pres">
      <dgm:prSet presAssocID="{5BEE2E16-87CA-49A8-B368-CCA12EE6026D}" presName="rect1" presStyleLbl="alignAcc1" presStyleIdx="0" presStyleCnt="1" custScaleY="88853" custLinFactNeighborY="0"/>
      <dgm:spPr/>
    </dgm:pt>
    <dgm:pt modelId="{4F17D19D-F850-446D-8B61-F46A094004A5}" type="pres">
      <dgm:prSet presAssocID="{5BEE2E16-87CA-49A8-B368-CCA12EE6026D}" presName="rect1ParTxNoCh" presStyleLbl="alignAcc1" presStyleIdx="0" presStyleCnt="1">
        <dgm:presLayoutVars>
          <dgm:chMax val="1"/>
          <dgm:bulletEnabled val="1"/>
        </dgm:presLayoutVars>
      </dgm:prSet>
      <dgm:spPr/>
    </dgm:pt>
  </dgm:ptLst>
  <dgm:cxnLst>
    <dgm:cxn modelId="{71BB7A72-88DF-4104-9F12-C6AA9C540493}" srcId="{1FB2BB5A-62AC-4B3D-92D8-6AD50882BAD2}" destId="{5BEE2E16-87CA-49A8-B368-CCA12EE6026D}" srcOrd="0" destOrd="0" parTransId="{0C65CBD6-2B54-4EC7-ABD9-190C0AB268FE}" sibTransId="{11A7F526-828F-43AD-A5E3-9CFBF12B1E8D}"/>
    <dgm:cxn modelId="{A16B248B-AF4E-4650-8479-DB04DFDDF99B}" type="presOf" srcId="{1FB2BB5A-62AC-4B3D-92D8-6AD50882BAD2}" destId="{A67678D4-F5B4-485D-9774-E27FED136CF7}" srcOrd="0" destOrd="0" presId="urn:microsoft.com/office/officeart/2005/8/layout/target3"/>
    <dgm:cxn modelId="{7F4280AF-D9B6-410B-AB85-F7367A4F54EE}" type="presOf" srcId="{5BEE2E16-87CA-49A8-B368-CCA12EE6026D}" destId="{4F17D19D-F850-446D-8B61-F46A094004A5}" srcOrd="1" destOrd="0" presId="urn:microsoft.com/office/officeart/2005/8/layout/target3"/>
    <dgm:cxn modelId="{632F34CE-D1A8-43D4-BDE5-1F56807D1234}" type="presOf" srcId="{5BEE2E16-87CA-49A8-B368-CCA12EE6026D}" destId="{0E7910BD-11DA-4E36-963B-37984273D9B2}" srcOrd="0" destOrd="0" presId="urn:microsoft.com/office/officeart/2005/8/layout/target3"/>
    <dgm:cxn modelId="{B02D959B-DA97-44FE-BC07-D6BFB89BD6E1}" type="presParOf" srcId="{A67678D4-F5B4-485D-9774-E27FED136CF7}" destId="{8C3D3D0F-2FB4-4757-8837-ED1966728ED0}" srcOrd="0" destOrd="0" presId="urn:microsoft.com/office/officeart/2005/8/layout/target3"/>
    <dgm:cxn modelId="{39F0AB2D-8B1F-417A-B43E-9D865F3D5CD9}" type="presParOf" srcId="{A67678D4-F5B4-485D-9774-E27FED136CF7}" destId="{F38F5D2A-BB64-4D59-8E2A-B82A734E82C1}" srcOrd="1" destOrd="0" presId="urn:microsoft.com/office/officeart/2005/8/layout/target3"/>
    <dgm:cxn modelId="{14C9C2FC-0B0A-4573-B5BB-FBF20FB51CDF}" type="presParOf" srcId="{A67678D4-F5B4-485D-9774-E27FED136CF7}" destId="{0E7910BD-11DA-4E36-963B-37984273D9B2}" srcOrd="2" destOrd="0" presId="urn:microsoft.com/office/officeart/2005/8/layout/target3"/>
    <dgm:cxn modelId="{510A6E41-4F88-4F0E-AC8C-26FBDA3C059B}" type="presParOf" srcId="{A67678D4-F5B4-485D-9774-E27FED136CF7}" destId="{4F17D19D-F850-446D-8B61-F46A094004A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DD47B2-C1E2-4845-AE6C-63271E87DE3D}" type="doc">
      <dgm:prSet loTypeId="urn:microsoft.com/office/officeart/2005/8/layout/matrix1" loCatId="matrix" qsTypeId="urn:microsoft.com/office/officeart/2005/8/quickstyle/simple3" qsCatId="simple" csTypeId="urn:microsoft.com/office/officeart/2005/8/colors/colorful1" csCatId="colorful" phldr="1"/>
      <dgm:spPr/>
      <dgm:t>
        <a:bodyPr/>
        <a:lstStyle/>
        <a:p>
          <a:endParaRPr lang="en-SG"/>
        </a:p>
      </dgm:t>
    </dgm:pt>
    <dgm:pt modelId="{CBD6DACE-9033-450A-8EC0-F1FB214E2EA2}">
      <dgm:prSet phldrT="[Text]" custT="1"/>
      <dgm:spPr>
        <a:solidFill>
          <a:schemeClr val="bg1">
            <a:lumMod val="95000"/>
          </a:schemeClr>
        </a:solidFill>
      </dgm:spPr>
      <dgm:t>
        <a:bodyPr/>
        <a:lstStyle/>
        <a:p>
          <a:endParaRPr lang="en-US" sz="100" b="1" dirty="0">
            <a:latin typeface="Century Gothic" panose="020B0502020202020204" pitchFamily="34" charset="0"/>
          </a:endParaRPr>
        </a:p>
        <a:p>
          <a:r>
            <a:rPr lang="ja-JP" altLang="en-US" sz="1500" b="1" dirty="0">
              <a:latin typeface="Century Gothic" panose="020B0502020202020204" pitchFamily="34" charset="0"/>
            </a:rPr>
            <a:t>成人保護サービス</a:t>
          </a:r>
          <a:endParaRPr lang="en-SG" sz="1050" b="1" dirty="0">
            <a:latin typeface="Century Gothic" panose="020B0502020202020204" pitchFamily="34" charset="0"/>
          </a:endParaRPr>
        </a:p>
      </dgm:t>
    </dgm:pt>
    <dgm:pt modelId="{C0873755-55FE-4A4C-8FEE-D2369200E800}" type="parTrans" cxnId="{EF8863F7-9490-4726-8FEC-7C953894D4E1}">
      <dgm:prSet/>
      <dgm:spPr/>
      <dgm:t>
        <a:bodyPr/>
        <a:lstStyle/>
        <a:p>
          <a:endParaRPr lang="en-SG"/>
        </a:p>
      </dgm:t>
    </dgm:pt>
    <dgm:pt modelId="{352A59A0-7D40-46D9-B8BA-4DC9B2BC0F2C}" type="sibTrans" cxnId="{EF8863F7-9490-4726-8FEC-7C953894D4E1}">
      <dgm:prSet/>
      <dgm:spPr/>
      <dgm:t>
        <a:bodyPr/>
        <a:lstStyle/>
        <a:p>
          <a:endParaRPr lang="en-SG"/>
        </a:p>
      </dgm:t>
    </dgm:pt>
    <dgm:pt modelId="{63609ED4-3E52-4580-8A00-E081CA7351CE}">
      <dgm:prSet phldrT="[Text]" custT="1"/>
      <dgm:spPr>
        <a:solidFill>
          <a:srgbClr val="FFCC99"/>
        </a:solidFill>
      </dgm:spPr>
      <dgm:t>
        <a:bodyPr lIns="360000" tIns="0" rIns="360000" bIns="180000" anchor="b"/>
        <a:lstStyle/>
        <a:p>
          <a:pPr algn="ctr">
            <a:spcAft>
              <a:spcPts val="500"/>
            </a:spcAft>
          </a:pPr>
          <a:r>
            <a:rPr lang="ja-JP" altLang="en-US" sz="1500" b="1" dirty="0">
              <a:latin typeface="Century Gothic" panose="020B0502020202020204" pitchFamily="34" charset="0"/>
            </a:rPr>
            <a:t>コミュニティーと福祉事業所</a:t>
          </a:r>
          <a:endParaRPr lang="en-US" altLang="ja-JP" sz="1500" b="1" dirty="0">
            <a:latin typeface="Century Gothic" panose="020B0502020202020204" pitchFamily="34" charset="0"/>
          </a:endParaRPr>
        </a:p>
        <a:p>
          <a:pPr algn="ctr">
            <a:spcAft>
              <a:spcPts val="500"/>
            </a:spcAft>
          </a:pPr>
          <a:r>
            <a:rPr lang="ja-JP" altLang="en-US" sz="1500" b="1" dirty="0">
              <a:latin typeface="Century Gothic" panose="020B0502020202020204" pitchFamily="34" charset="0"/>
            </a:rPr>
            <a:t>教育機関</a:t>
          </a:r>
          <a:endParaRPr lang="en-SG" sz="1500" b="1" dirty="0">
            <a:latin typeface="Century Gothic" panose="020B0502020202020204" pitchFamily="34" charset="0"/>
          </a:endParaRPr>
        </a:p>
      </dgm:t>
    </dgm:pt>
    <dgm:pt modelId="{E3B5F83C-BCC9-4897-85D2-D4A7CDA87994}" type="parTrans" cxnId="{7D3985CD-796C-4529-8292-141F26CD5BDB}">
      <dgm:prSet/>
      <dgm:spPr/>
      <dgm:t>
        <a:bodyPr/>
        <a:lstStyle/>
        <a:p>
          <a:endParaRPr lang="en-SG"/>
        </a:p>
      </dgm:t>
    </dgm:pt>
    <dgm:pt modelId="{F85D5A90-82BA-468A-A67D-5771A44A01DC}" type="sibTrans" cxnId="{7D3985CD-796C-4529-8292-141F26CD5BDB}">
      <dgm:prSet/>
      <dgm:spPr/>
      <dgm:t>
        <a:bodyPr/>
        <a:lstStyle/>
        <a:p>
          <a:endParaRPr lang="en-SG"/>
        </a:p>
      </dgm:t>
    </dgm:pt>
    <dgm:pt modelId="{3E449E7E-3CAB-4886-9BB4-EE9C2A3D2092}">
      <dgm:prSet phldrT="[Text]" custT="1"/>
      <dgm:spPr>
        <a:solidFill>
          <a:srgbClr val="FFCC66"/>
        </a:solidFill>
      </dgm:spPr>
      <dgm:t>
        <a:bodyPr lIns="360000" rIns="720000" anchor="t"/>
        <a:lstStyle/>
        <a:p>
          <a:pPr algn="ctr">
            <a:spcAft>
              <a:spcPct val="35000"/>
            </a:spcAft>
          </a:pPr>
          <a:r>
            <a:rPr lang="ja-JP" altLang="en-US" sz="1500" b="1" dirty="0">
              <a:latin typeface="Century Gothic" panose="020B0502020202020204" pitchFamily="34" charset="0"/>
            </a:rPr>
            <a:t>法執行機関</a:t>
          </a:r>
          <a:endParaRPr lang="en-SG" sz="1500" b="1" dirty="0">
            <a:latin typeface="Century Gothic" panose="020B0502020202020204" pitchFamily="34" charset="0"/>
          </a:endParaRPr>
        </a:p>
      </dgm:t>
    </dgm:pt>
    <dgm:pt modelId="{8BABE91E-8841-48FC-9805-D241C17F13D4}" type="parTrans" cxnId="{3207A62B-BCF9-448F-AC30-272F93BCC661}">
      <dgm:prSet/>
      <dgm:spPr/>
      <dgm:t>
        <a:bodyPr/>
        <a:lstStyle/>
        <a:p>
          <a:endParaRPr lang="en-SG"/>
        </a:p>
      </dgm:t>
    </dgm:pt>
    <dgm:pt modelId="{CDDBAE55-5601-49A0-AF6D-BAAB1AD2EE83}" type="sibTrans" cxnId="{3207A62B-BCF9-448F-AC30-272F93BCC661}">
      <dgm:prSet/>
      <dgm:spPr/>
      <dgm:t>
        <a:bodyPr/>
        <a:lstStyle/>
        <a:p>
          <a:endParaRPr lang="en-SG"/>
        </a:p>
      </dgm:t>
    </dgm:pt>
    <dgm:pt modelId="{2AD0FE90-053F-427A-96D5-AA34AB50B7A0}">
      <dgm:prSet phldrT="[Text]" custT="1"/>
      <dgm:spPr>
        <a:solidFill>
          <a:schemeClr val="accent5">
            <a:lumMod val="90000"/>
          </a:schemeClr>
        </a:solidFill>
      </dgm:spPr>
      <dgm:t>
        <a:bodyPr lIns="360000" tIns="0" rIns="180000" bIns="360000" anchor="ctr"/>
        <a:lstStyle/>
        <a:p>
          <a:pPr algn="ctr" defTabSz="666750">
            <a:lnSpc>
              <a:spcPct val="90000"/>
            </a:lnSpc>
            <a:spcBef>
              <a:spcPct val="0"/>
            </a:spcBef>
            <a:spcAft>
              <a:spcPct val="35000"/>
            </a:spcAft>
          </a:pPr>
          <a:r>
            <a:rPr lang="ja-JP" altLang="en-US" sz="1500" b="1" dirty="0">
              <a:latin typeface="Century Gothic" panose="020B0502020202020204" pitchFamily="34" charset="0"/>
            </a:rPr>
            <a:t>司法制度</a:t>
          </a:r>
          <a:endParaRPr lang="en-SG" sz="1400" b="1" dirty="0">
            <a:latin typeface="Century Gothic" panose="020B0502020202020204" pitchFamily="34" charset="0"/>
          </a:endParaRPr>
        </a:p>
      </dgm:t>
    </dgm:pt>
    <dgm:pt modelId="{2A90BAA7-ADFE-4B64-8E35-28FE7B5C0372}" type="parTrans" cxnId="{C88DC2EC-D829-46D4-BB25-98E66FE0F94F}">
      <dgm:prSet/>
      <dgm:spPr/>
      <dgm:t>
        <a:bodyPr/>
        <a:lstStyle/>
        <a:p>
          <a:endParaRPr lang="en-SG"/>
        </a:p>
      </dgm:t>
    </dgm:pt>
    <dgm:pt modelId="{1A2AF91B-9763-4995-8BF0-99A1E370678A}" type="sibTrans" cxnId="{C88DC2EC-D829-46D4-BB25-98E66FE0F94F}">
      <dgm:prSet/>
      <dgm:spPr/>
      <dgm:t>
        <a:bodyPr/>
        <a:lstStyle/>
        <a:p>
          <a:endParaRPr lang="en-SG"/>
        </a:p>
      </dgm:t>
    </dgm:pt>
    <dgm:pt modelId="{47AF9454-2ED8-42A0-9A00-8A233A387772}">
      <dgm:prSet phldrT="[Text]" custT="1"/>
      <dgm:spPr>
        <a:solidFill>
          <a:srgbClr val="92D050"/>
        </a:solidFill>
      </dgm:spPr>
      <dgm:t>
        <a:bodyPr lIns="180000" tIns="180000" rIns="180000" bIns="180000" anchor="ctr"/>
        <a:lstStyle/>
        <a:p>
          <a:pPr algn="ctr">
            <a:spcAft>
              <a:spcPts val="500"/>
            </a:spcAft>
          </a:pPr>
          <a:r>
            <a:rPr lang="ja-JP" altLang="en-US" sz="1500" b="1" dirty="0">
              <a:latin typeface="Century Gothic" panose="020B0502020202020204" pitchFamily="34" charset="0"/>
            </a:rPr>
            <a:t>医療機関</a:t>
          </a:r>
          <a:endParaRPr lang="en-US" altLang="ja-JP" sz="1500" b="1" dirty="0">
            <a:latin typeface="Century Gothic" panose="020B0502020202020204" pitchFamily="34" charset="0"/>
          </a:endParaRPr>
        </a:p>
        <a:p>
          <a:pPr algn="ctr">
            <a:spcAft>
              <a:spcPts val="500"/>
            </a:spcAft>
          </a:pPr>
          <a:r>
            <a:rPr lang="ja-JP" altLang="en-US" sz="1500" b="1" dirty="0">
              <a:latin typeface="Century Gothic" panose="020B0502020202020204" pitchFamily="34" charset="0"/>
            </a:rPr>
            <a:t>ホームとシェルター</a:t>
          </a:r>
          <a:endParaRPr lang="en-GB" sz="1500" b="1" dirty="0">
            <a:latin typeface="Century Gothic" panose="020B0502020202020204" pitchFamily="34" charset="0"/>
          </a:endParaRPr>
        </a:p>
      </dgm:t>
    </dgm:pt>
    <dgm:pt modelId="{3B7C6AAB-FC28-42BB-8723-4A1BB44DD55E}" type="sibTrans" cxnId="{9B3799A1-C4BC-4330-B58E-02F97EAE2684}">
      <dgm:prSet/>
      <dgm:spPr/>
      <dgm:t>
        <a:bodyPr/>
        <a:lstStyle/>
        <a:p>
          <a:endParaRPr lang="en-SG"/>
        </a:p>
      </dgm:t>
    </dgm:pt>
    <dgm:pt modelId="{FE481B0E-4D3B-4579-ADC5-CADE32ABF9C8}" type="parTrans" cxnId="{9B3799A1-C4BC-4330-B58E-02F97EAE2684}">
      <dgm:prSet/>
      <dgm:spPr/>
      <dgm:t>
        <a:bodyPr/>
        <a:lstStyle/>
        <a:p>
          <a:endParaRPr lang="en-SG"/>
        </a:p>
      </dgm:t>
    </dgm:pt>
    <dgm:pt modelId="{45FCA33A-265C-4E7C-9C3D-7FE39C9C2B29}" type="pres">
      <dgm:prSet presAssocID="{E4DD47B2-C1E2-4845-AE6C-63271E87DE3D}" presName="diagram" presStyleCnt="0">
        <dgm:presLayoutVars>
          <dgm:chMax val="1"/>
          <dgm:dir/>
          <dgm:animLvl val="ctr"/>
          <dgm:resizeHandles val="exact"/>
        </dgm:presLayoutVars>
      </dgm:prSet>
      <dgm:spPr/>
    </dgm:pt>
    <dgm:pt modelId="{E1ABC95E-41CD-4B5A-8994-7F0E96B3DCDD}" type="pres">
      <dgm:prSet presAssocID="{E4DD47B2-C1E2-4845-AE6C-63271E87DE3D}" presName="matrix" presStyleCnt="0"/>
      <dgm:spPr/>
    </dgm:pt>
    <dgm:pt modelId="{43C1403A-EB5A-403B-9293-431BA4801D28}" type="pres">
      <dgm:prSet presAssocID="{E4DD47B2-C1E2-4845-AE6C-63271E87DE3D}" presName="tile1" presStyleLbl="node1" presStyleIdx="0" presStyleCnt="4" custScaleY="101552" custLinFactNeighborX="-596" custLinFactNeighborY="1138"/>
      <dgm:spPr/>
    </dgm:pt>
    <dgm:pt modelId="{C1AB26C1-8361-4FA8-92CA-F5A0BE459527}" type="pres">
      <dgm:prSet presAssocID="{E4DD47B2-C1E2-4845-AE6C-63271E87DE3D}" presName="tile1text" presStyleLbl="node1" presStyleIdx="0" presStyleCnt="4">
        <dgm:presLayoutVars>
          <dgm:chMax val="0"/>
          <dgm:chPref val="0"/>
          <dgm:bulletEnabled val="1"/>
        </dgm:presLayoutVars>
      </dgm:prSet>
      <dgm:spPr/>
    </dgm:pt>
    <dgm:pt modelId="{AD747F6F-45FA-4202-A3E4-84BC935305B3}" type="pres">
      <dgm:prSet presAssocID="{E4DD47B2-C1E2-4845-AE6C-63271E87DE3D}" presName="tile2" presStyleLbl="node1" presStyleIdx="1" presStyleCnt="4"/>
      <dgm:spPr/>
    </dgm:pt>
    <dgm:pt modelId="{BEB944F5-E73D-4771-84B1-08E90E76A01F}" type="pres">
      <dgm:prSet presAssocID="{E4DD47B2-C1E2-4845-AE6C-63271E87DE3D}" presName="tile2text" presStyleLbl="node1" presStyleIdx="1" presStyleCnt="4">
        <dgm:presLayoutVars>
          <dgm:chMax val="0"/>
          <dgm:chPref val="0"/>
          <dgm:bulletEnabled val="1"/>
        </dgm:presLayoutVars>
      </dgm:prSet>
      <dgm:spPr/>
    </dgm:pt>
    <dgm:pt modelId="{21A41E22-DC97-4307-958F-F845A1DC8C91}" type="pres">
      <dgm:prSet presAssocID="{E4DD47B2-C1E2-4845-AE6C-63271E87DE3D}" presName="tile3" presStyleLbl="node1" presStyleIdx="2" presStyleCnt="4" custLinFactNeighborX="-755" custLinFactNeighborY="1550"/>
      <dgm:spPr/>
    </dgm:pt>
    <dgm:pt modelId="{6E3E239C-9759-432D-85CD-966C388B8AF4}" type="pres">
      <dgm:prSet presAssocID="{E4DD47B2-C1E2-4845-AE6C-63271E87DE3D}" presName="tile3text" presStyleLbl="node1" presStyleIdx="2" presStyleCnt="4">
        <dgm:presLayoutVars>
          <dgm:chMax val="0"/>
          <dgm:chPref val="0"/>
          <dgm:bulletEnabled val="1"/>
        </dgm:presLayoutVars>
      </dgm:prSet>
      <dgm:spPr/>
    </dgm:pt>
    <dgm:pt modelId="{77C8337F-7F35-489A-92E1-E44750150C02}" type="pres">
      <dgm:prSet presAssocID="{E4DD47B2-C1E2-4845-AE6C-63271E87DE3D}" presName="tile4" presStyleLbl="node1" presStyleIdx="3" presStyleCnt="4" custLinFactNeighborX="3019"/>
      <dgm:spPr/>
    </dgm:pt>
    <dgm:pt modelId="{CAF60322-BB86-45E8-8797-45E372A3F0FB}" type="pres">
      <dgm:prSet presAssocID="{E4DD47B2-C1E2-4845-AE6C-63271E87DE3D}" presName="tile4text" presStyleLbl="node1" presStyleIdx="3" presStyleCnt="4">
        <dgm:presLayoutVars>
          <dgm:chMax val="0"/>
          <dgm:chPref val="0"/>
          <dgm:bulletEnabled val="1"/>
        </dgm:presLayoutVars>
      </dgm:prSet>
      <dgm:spPr/>
    </dgm:pt>
    <dgm:pt modelId="{C1F33060-5A46-45ED-90E3-DD42C490D04C}" type="pres">
      <dgm:prSet presAssocID="{E4DD47B2-C1E2-4845-AE6C-63271E87DE3D}" presName="centerTile" presStyleLbl="fgShp" presStyleIdx="0" presStyleCnt="1" custScaleX="107345" custScaleY="84733">
        <dgm:presLayoutVars>
          <dgm:chMax val="0"/>
          <dgm:chPref val="0"/>
        </dgm:presLayoutVars>
      </dgm:prSet>
      <dgm:spPr/>
    </dgm:pt>
  </dgm:ptLst>
  <dgm:cxnLst>
    <dgm:cxn modelId="{0904DE19-1E5D-4AEE-B4EF-66AD34C6C7A4}" type="presOf" srcId="{47AF9454-2ED8-42A0-9A00-8A233A387772}" destId="{AD747F6F-45FA-4202-A3E4-84BC935305B3}" srcOrd="0" destOrd="0" presId="urn:microsoft.com/office/officeart/2005/8/layout/matrix1"/>
    <dgm:cxn modelId="{956B911A-8A4B-493F-BE43-F1C76291D0FA}" type="presOf" srcId="{E4DD47B2-C1E2-4845-AE6C-63271E87DE3D}" destId="{45FCA33A-265C-4E7C-9C3D-7FE39C9C2B29}" srcOrd="0" destOrd="0" presId="urn:microsoft.com/office/officeart/2005/8/layout/matrix1"/>
    <dgm:cxn modelId="{3207A62B-BCF9-448F-AC30-272F93BCC661}" srcId="{CBD6DACE-9033-450A-8EC0-F1FB214E2EA2}" destId="{3E449E7E-3CAB-4886-9BB4-EE9C2A3D2092}" srcOrd="2" destOrd="0" parTransId="{8BABE91E-8841-48FC-9805-D241C17F13D4}" sibTransId="{CDDBAE55-5601-49A0-AF6D-BAAB1AD2EE83}"/>
    <dgm:cxn modelId="{2B1B226D-0CE8-40E5-9746-2321FCFB5D69}" type="presOf" srcId="{2AD0FE90-053F-427A-96D5-AA34AB50B7A0}" destId="{CAF60322-BB86-45E8-8797-45E372A3F0FB}" srcOrd="1" destOrd="0" presId="urn:microsoft.com/office/officeart/2005/8/layout/matrix1"/>
    <dgm:cxn modelId="{AF42B953-5128-4BCB-9810-D7648E50F797}" type="presOf" srcId="{63609ED4-3E52-4580-8A00-E081CA7351CE}" destId="{C1AB26C1-8361-4FA8-92CA-F5A0BE459527}" srcOrd="1" destOrd="0" presId="urn:microsoft.com/office/officeart/2005/8/layout/matrix1"/>
    <dgm:cxn modelId="{0C473B56-5B6F-4099-8856-12346BD99DB9}" type="presOf" srcId="{47AF9454-2ED8-42A0-9A00-8A233A387772}" destId="{BEB944F5-E73D-4771-84B1-08E90E76A01F}" srcOrd="1" destOrd="0" presId="urn:microsoft.com/office/officeart/2005/8/layout/matrix1"/>
    <dgm:cxn modelId="{E20ABC59-FD64-45ED-8FAA-9D287CE864A7}" type="presOf" srcId="{63609ED4-3E52-4580-8A00-E081CA7351CE}" destId="{43C1403A-EB5A-403B-9293-431BA4801D28}" srcOrd="0" destOrd="0" presId="urn:microsoft.com/office/officeart/2005/8/layout/matrix1"/>
    <dgm:cxn modelId="{92275F94-C73F-4CB3-95BA-8F8D8B250ED4}" type="presOf" srcId="{CBD6DACE-9033-450A-8EC0-F1FB214E2EA2}" destId="{C1F33060-5A46-45ED-90E3-DD42C490D04C}" srcOrd="0" destOrd="0" presId="urn:microsoft.com/office/officeart/2005/8/layout/matrix1"/>
    <dgm:cxn modelId="{B1025095-66CA-45F9-8018-BFC4B4CD4E64}" type="presOf" srcId="{3E449E7E-3CAB-4886-9BB4-EE9C2A3D2092}" destId="{21A41E22-DC97-4307-958F-F845A1DC8C91}" srcOrd="0" destOrd="0" presId="urn:microsoft.com/office/officeart/2005/8/layout/matrix1"/>
    <dgm:cxn modelId="{9B3799A1-C4BC-4330-B58E-02F97EAE2684}" srcId="{CBD6DACE-9033-450A-8EC0-F1FB214E2EA2}" destId="{47AF9454-2ED8-42A0-9A00-8A233A387772}" srcOrd="1" destOrd="0" parTransId="{FE481B0E-4D3B-4579-ADC5-CADE32ABF9C8}" sibTransId="{3B7C6AAB-FC28-42BB-8723-4A1BB44DD55E}"/>
    <dgm:cxn modelId="{D337D0AB-E74D-4A14-99E9-7892C05E3FAC}" type="presOf" srcId="{3E449E7E-3CAB-4886-9BB4-EE9C2A3D2092}" destId="{6E3E239C-9759-432D-85CD-966C388B8AF4}" srcOrd="1" destOrd="0" presId="urn:microsoft.com/office/officeart/2005/8/layout/matrix1"/>
    <dgm:cxn modelId="{872BD9C6-276C-4D32-B516-4234155A6FD7}" type="presOf" srcId="{2AD0FE90-053F-427A-96D5-AA34AB50B7A0}" destId="{77C8337F-7F35-489A-92E1-E44750150C02}" srcOrd="0" destOrd="0" presId="urn:microsoft.com/office/officeart/2005/8/layout/matrix1"/>
    <dgm:cxn modelId="{7D3985CD-796C-4529-8292-141F26CD5BDB}" srcId="{CBD6DACE-9033-450A-8EC0-F1FB214E2EA2}" destId="{63609ED4-3E52-4580-8A00-E081CA7351CE}" srcOrd="0" destOrd="0" parTransId="{E3B5F83C-BCC9-4897-85D2-D4A7CDA87994}" sibTransId="{F85D5A90-82BA-468A-A67D-5771A44A01DC}"/>
    <dgm:cxn modelId="{C88DC2EC-D829-46D4-BB25-98E66FE0F94F}" srcId="{CBD6DACE-9033-450A-8EC0-F1FB214E2EA2}" destId="{2AD0FE90-053F-427A-96D5-AA34AB50B7A0}" srcOrd="3" destOrd="0" parTransId="{2A90BAA7-ADFE-4B64-8E35-28FE7B5C0372}" sibTransId="{1A2AF91B-9763-4995-8BF0-99A1E370678A}"/>
    <dgm:cxn modelId="{EF8863F7-9490-4726-8FEC-7C953894D4E1}" srcId="{E4DD47B2-C1E2-4845-AE6C-63271E87DE3D}" destId="{CBD6DACE-9033-450A-8EC0-F1FB214E2EA2}" srcOrd="0" destOrd="0" parTransId="{C0873755-55FE-4A4C-8FEE-D2369200E800}" sibTransId="{352A59A0-7D40-46D9-B8BA-4DC9B2BC0F2C}"/>
    <dgm:cxn modelId="{4A416178-C657-4278-89FD-DFF1640C6782}" type="presParOf" srcId="{45FCA33A-265C-4E7C-9C3D-7FE39C9C2B29}" destId="{E1ABC95E-41CD-4B5A-8994-7F0E96B3DCDD}" srcOrd="0" destOrd="0" presId="urn:microsoft.com/office/officeart/2005/8/layout/matrix1"/>
    <dgm:cxn modelId="{4039DFE3-C43F-4E86-859C-FE0C54CB3F93}" type="presParOf" srcId="{E1ABC95E-41CD-4B5A-8994-7F0E96B3DCDD}" destId="{43C1403A-EB5A-403B-9293-431BA4801D28}" srcOrd="0" destOrd="0" presId="urn:microsoft.com/office/officeart/2005/8/layout/matrix1"/>
    <dgm:cxn modelId="{01D66CB3-7777-4518-9C2F-FFE64B484848}" type="presParOf" srcId="{E1ABC95E-41CD-4B5A-8994-7F0E96B3DCDD}" destId="{C1AB26C1-8361-4FA8-92CA-F5A0BE459527}" srcOrd="1" destOrd="0" presId="urn:microsoft.com/office/officeart/2005/8/layout/matrix1"/>
    <dgm:cxn modelId="{015C0512-B023-4CB7-BE86-93B4A35A108F}" type="presParOf" srcId="{E1ABC95E-41CD-4B5A-8994-7F0E96B3DCDD}" destId="{AD747F6F-45FA-4202-A3E4-84BC935305B3}" srcOrd="2" destOrd="0" presId="urn:microsoft.com/office/officeart/2005/8/layout/matrix1"/>
    <dgm:cxn modelId="{E8314B98-1940-451E-B1C1-C849D931A133}" type="presParOf" srcId="{E1ABC95E-41CD-4B5A-8994-7F0E96B3DCDD}" destId="{BEB944F5-E73D-4771-84B1-08E90E76A01F}" srcOrd="3" destOrd="0" presId="urn:microsoft.com/office/officeart/2005/8/layout/matrix1"/>
    <dgm:cxn modelId="{4B149783-318C-400C-B5B2-25EF50E54EC1}" type="presParOf" srcId="{E1ABC95E-41CD-4B5A-8994-7F0E96B3DCDD}" destId="{21A41E22-DC97-4307-958F-F845A1DC8C91}" srcOrd="4" destOrd="0" presId="urn:microsoft.com/office/officeart/2005/8/layout/matrix1"/>
    <dgm:cxn modelId="{448389AD-883E-4F92-B2FE-064FE2958F09}" type="presParOf" srcId="{E1ABC95E-41CD-4B5A-8994-7F0E96B3DCDD}" destId="{6E3E239C-9759-432D-85CD-966C388B8AF4}" srcOrd="5" destOrd="0" presId="urn:microsoft.com/office/officeart/2005/8/layout/matrix1"/>
    <dgm:cxn modelId="{E568D807-8250-4066-9B6B-243DAB6B21E5}" type="presParOf" srcId="{E1ABC95E-41CD-4B5A-8994-7F0E96B3DCDD}" destId="{77C8337F-7F35-489A-92E1-E44750150C02}" srcOrd="6" destOrd="0" presId="urn:microsoft.com/office/officeart/2005/8/layout/matrix1"/>
    <dgm:cxn modelId="{13E40BCC-1D9F-4DB5-B8F1-4B05AA5EE344}" type="presParOf" srcId="{E1ABC95E-41CD-4B5A-8994-7F0E96B3DCDD}" destId="{CAF60322-BB86-45E8-8797-45E372A3F0FB}" srcOrd="7" destOrd="0" presId="urn:microsoft.com/office/officeart/2005/8/layout/matrix1"/>
    <dgm:cxn modelId="{F40F1DF7-FAB3-498C-9491-ADE166B15749}" type="presParOf" srcId="{45FCA33A-265C-4E7C-9C3D-7FE39C9C2B29}" destId="{C1F33060-5A46-45ED-90E3-DD42C490D04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D3D0F-2FB4-4757-8837-ED1966728ED0}">
      <dsp:nvSpPr>
        <dsp:cNvPr id="0" name=""/>
        <dsp:cNvSpPr/>
      </dsp:nvSpPr>
      <dsp:spPr>
        <a:xfrm>
          <a:off x="11613" y="72013"/>
          <a:ext cx="2560585" cy="2419201"/>
        </a:xfrm>
        <a:prstGeom prst="pie">
          <a:avLst>
            <a:gd name="adj1" fmla="val 5400000"/>
            <a:gd name="adj2" fmla="val 16200000"/>
          </a:avLst>
        </a:prstGeom>
        <a:solidFill>
          <a:schemeClr val="accent5">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E7910BD-11DA-4E36-963B-37984273D9B2}">
      <dsp:nvSpPr>
        <dsp:cNvPr id="0" name=""/>
        <dsp:cNvSpPr/>
      </dsp:nvSpPr>
      <dsp:spPr>
        <a:xfrm>
          <a:off x="1296144" y="144481"/>
          <a:ext cx="6552727" cy="2303326"/>
        </a:xfrm>
        <a:prstGeom prst="rect">
          <a:avLst/>
        </a:prstGeom>
        <a:solidFill>
          <a:schemeClr val="lt1">
            <a:alpha val="90000"/>
            <a:hueOff val="0"/>
            <a:satOff val="0"/>
            <a:lumOff val="0"/>
            <a:alphaOff val="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br>
            <a:rPr lang="en-US" sz="2400" u="sng" kern="1200" dirty="0">
              <a:latin typeface="Georgia" pitchFamily="18" charset="0"/>
            </a:rPr>
          </a:br>
          <a:r>
            <a:rPr lang="ja-JP" altLang="en-US" sz="2400" u="sng" kern="1200" dirty="0">
              <a:latin typeface="Georgia" pitchFamily="18" charset="0"/>
            </a:rPr>
            <a:t>弱者法</a:t>
          </a:r>
          <a:br>
            <a:rPr lang="en-US" sz="2400" kern="1200" dirty="0">
              <a:latin typeface="Calibri" panose="020F0502020204030204" pitchFamily="34" charset="0"/>
              <a:cs typeface="Calibri" panose="020F0502020204030204" pitchFamily="34" charset="0"/>
            </a:rPr>
          </a:br>
          <a:br>
            <a:rPr lang="en-US" sz="2400" kern="1200" dirty="0">
              <a:latin typeface="Calibri" panose="020F0502020204030204" pitchFamily="34" charset="0"/>
              <a:cs typeface="Calibri" panose="020F0502020204030204" pitchFamily="34" charset="0"/>
            </a:rPr>
          </a:br>
          <a:r>
            <a:rPr lang="ja-JP" altLang="en-US" sz="2400" kern="1200" dirty="0">
              <a:latin typeface="Calibri" panose="020F0502020204030204" pitchFamily="34" charset="0"/>
              <a:cs typeface="Calibri" panose="020F0502020204030204" pitchFamily="34" charset="0"/>
            </a:rPr>
            <a:t>高齢者や障害者などの成人弱者を虐待、ネグレクト、セルフ・ネグレクトから守るため</a:t>
          </a:r>
          <a:endParaRPr lang="en-SG" sz="2400" kern="1200" dirty="0">
            <a:latin typeface="Calibri" panose="020F0502020204030204" pitchFamily="34" charset="0"/>
            <a:cs typeface="Calibri" panose="020F0502020204030204" pitchFamily="34" charset="0"/>
          </a:endParaRPr>
        </a:p>
      </dsp:txBody>
      <dsp:txXfrm>
        <a:off x="1296144" y="144481"/>
        <a:ext cx="6552727" cy="23033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1403A-EB5A-403B-9293-431BA4801D28}">
      <dsp:nvSpPr>
        <dsp:cNvPr id="0" name=""/>
        <dsp:cNvSpPr/>
      </dsp:nvSpPr>
      <dsp:spPr>
        <a:xfrm rot="16200000">
          <a:off x="1562193" y="-1553892"/>
          <a:ext cx="1124084" cy="4248472"/>
        </a:xfrm>
        <a:prstGeom prst="round1Rect">
          <a:avLst/>
        </a:prstGeom>
        <a:solidFill>
          <a:srgbClr val="FFCC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00" tIns="0" rIns="360000" bIns="180000" numCol="1" spcCol="1270" anchor="b" anchorCtr="0">
          <a:noAutofit/>
        </a:bodyPr>
        <a:lstStyle/>
        <a:p>
          <a:pPr marL="0" lvl="0" indent="0" algn="ctr" defTabSz="666750">
            <a:lnSpc>
              <a:spcPct val="90000"/>
            </a:lnSpc>
            <a:spcBef>
              <a:spcPct val="0"/>
            </a:spcBef>
            <a:spcAft>
              <a:spcPts val="500"/>
            </a:spcAft>
            <a:buNone/>
          </a:pPr>
          <a:r>
            <a:rPr lang="ja-JP" altLang="en-US" sz="1500" b="1" kern="1200" dirty="0">
              <a:latin typeface="Century Gothic" panose="020B0502020202020204" pitchFamily="34" charset="0"/>
            </a:rPr>
            <a:t>コミュニティーと福祉事業所</a:t>
          </a:r>
          <a:endParaRPr lang="en-US" altLang="ja-JP" sz="1500" b="1" kern="1200" dirty="0">
            <a:latin typeface="Century Gothic" panose="020B0502020202020204" pitchFamily="34" charset="0"/>
          </a:endParaRPr>
        </a:p>
        <a:p>
          <a:pPr marL="0" lvl="0" indent="0" algn="ctr" defTabSz="666750">
            <a:lnSpc>
              <a:spcPct val="90000"/>
            </a:lnSpc>
            <a:spcBef>
              <a:spcPct val="0"/>
            </a:spcBef>
            <a:spcAft>
              <a:spcPts val="500"/>
            </a:spcAft>
            <a:buNone/>
          </a:pPr>
          <a:r>
            <a:rPr lang="ja-JP" altLang="en-US" sz="1500" b="1" kern="1200" dirty="0">
              <a:latin typeface="Century Gothic" panose="020B0502020202020204" pitchFamily="34" charset="0"/>
            </a:rPr>
            <a:t>教育機関</a:t>
          </a:r>
          <a:endParaRPr lang="en-SG" sz="1500" b="1" kern="1200" dirty="0">
            <a:latin typeface="Century Gothic" panose="020B0502020202020204" pitchFamily="34" charset="0"/>
          </a:endParaRPr>
        </a:p>
      </dsp:txBody>
      <dsp:txXfrm rot="5400000">
        <a:off x="0" y="8302"/>
        <a:ext cx="4248472" cy="843063"/>
      </dsp:txXfrm>
    </dsp:sp>
    <dsp:sp modelId="{AD747F6F-45FA-4202-A3E4-84BC935305B3}">
      <dsp:nvSpPr>
        <dsp:cNvPr id="0" name=""/>
        <dsp:cNvSpPr/>
      </dsp:nvSpPr>
      <dsp:spPr>
        <a:xfrm>
          <a:off x="4248472" y="4294"/>
          <a:ext cx="4248472" cy="1106905"/>
        </a:xfrm>
        <a:prstGeom prst="round1Rect">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0000" tIns="180000" rIns="180000" bIns="180000" numCol="1" spcCol="1270" anchor="ctr" anchorCtr="0">
          <a:noAutofit/>
        </a:bodyPr>
        <a:lstStyle/>
        <a:p>
          <a:pPr marL="0" lvl="0" indent="0" algn="ctr" defTabSz="666750">
            <a:lnSpc>
              <a:spcPct val="90000"/>
            </a:lnSpc>
            <a:spcBef>
              <a:spcPct val="0"/>
            </a:spcBef>
            <a:spcAft>
              <a:spcPts val="500"/>
            </a:spcAft>
            <a:buNone/>
          </a:pPr>
          <a:r>
            <a:rPr lang="ja-JP" altLang="en-US" sz="1500" b="1" kern="1200" dirty="0">
              <a:latin typeface="Century Gothic" panose="020B0502020202020204" pitchFamily="34" charset="0"/>
            </a:rPr>
            <a:t>医療機関</a:t>
          </a:r>
          <a:endParaRPr lang="en-US" altLang="ja-JP" sz="1500" b="1" kern="1200" dirty="0">
            <a:latin typeface="Century Gothic" panose="020B0502020202020204" pitchFamily="34" charset="0"/>
          </a:endParaRPr>
        </a:p>
        <a:p>
          <a:pPr marL="0" lvl="0" indent="0" algn="ctr" defTabSz="666750">
            <a:lnSpc>
              <a:spcPct val="90000"/>
            </a:lnSpc>
            <a:spcBef>
              <a:spcPct val="0"/>
            </a:spcBef>
            <a:spcAft>
              <a:spcPts val="500"/>
            </a:spcAft>
            <a:buNone/>
          </a:pPr>
          <a:r>
            <a:rPr lang="ja-JP" altLang="en-US" sz="1500" b="1" kern="1200" dirty="0">
              <a:latin typeface="Century Gothic" panose="020B0502020202020204" pitchFamily="34" charset="0"/>
            </a:rPr>
            <a:t>ホームとシェルター</a:t>
          </a:r>
          <a:endParaRPr lang="en-GB" sz="1500" b="1" kern="1200" dirty="0">
            <a:latin typeface="Century Gothic" panose="020B0502020202020204" pitchFamily="34" charset="0"/>
          </a:endParaRPr>
        </a:p>
      </dsp:txBody>
      <dsp:txXfrm>
        <a:off x="4248472" y="4294"/>
        <a:ext cx="4248472" cy="830178"/>
      </dsp:txXfrm>
    </dsp:sp>
    <dsp:sp modelId="{21A41E22-DC97-4307-958F-F845A1DC8C91}">
      <dsp:nvSpPr>
        <dsp:cNvPr id="0" name=""/>
        <dsp:cNvSpPr/>
      </dsp:nvSpPr>
      <dsp:spPr>
        <a:xfrm rot="10800000">
          <a:off x="0" y="1111199"/>
          <a:ext cx="4248472" cy="1106905"/>
        </a:xfrm>
        <a:prstGeom prst="round1Rect">
          <a:avLst/>
        </a:prstGeom>
        <a:solidFill>
          <a:srgbClr val="FFCC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00" tIns="106680" rIns="720000" bIns="106680" numCol="1" spcCol="1270" anchor="t" anchorCtr="0">
          <a:noAutofit/>
        </a:bodyPr>
        <a:lstStyle/>
        <a:p>
          <a:pPr marL="0" lvl="0" indent="0" algn="ctr" defTabSz="666750">
            <a:lnSpc>
              <a:spcPct val="90000"/>
            </a:lnSpc>
            <a:spcBef>
              <a:spcPct val="0"/>
            </a:spcBef>
            <a:spcAft>
              <a:spcPct val="35000"/>
            </a:spcAft>
            <a:buNone/>
          </a:pPr>
          <a:r>
            <a:rPr lang="ja-JP" altLang="en-US" sz="1500" b="1" kern="1200" dirty="0">
              <a:latin typeface="Century Gothic" panose="020B0502020202020204" pitchFamily="34" charset="0"/>
            </a:rPr>
            <a:t>法執行機関</a:t>
          </a:r>
          <a:endParaRPr lang="en-SG" sz="1500" b="1" kern="1200" dirty="0">
            <a:latin typeface="Century Gothic" panose="020B0502020202020204" pitchFamily="34" charset="0"/>
          </a:endParaRPr>
        </a:p>
      </dsp:txBody>
      <dsp:txXfrm rot="10800000">
        <a:off x="0" y="1387926"/>
        <a:ext cx="4248472" cy="830178"/>
      </dsp:txXfrm>
    </dsp:sp>
    <dsp:sp modelId="{77C8337F-7F35-489A-92E1-E44750150C02}">
      <dsp:nvSpPr>
        <dsp:cNvPr id="0" name=""/>
        <dsp:cNvSpPr/>
      </dsp:nvSpPr>
      <dsp:spPr>
        <a:xfrm rot="5400000">
          <a:off x="5819255" y="-459583"/>
          <a:ext cx="1106905" cy="4248472"/>
        </a:xfrm>
        <a:prstGeom prst="round1Rect">
          <a:avLst/>
        </a:prstGeom>
        <a:solidFill>
          <a:schemeClr val="accent5">
            <a:lumMod val="9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00" tIns="0" rIns="180000" bIns="360000" numCol="1" spcCol="1270" anchor="ctr" anchorCtr="0">
          <a:noAutofit/>
        </a:bodyPr>
        <a:lstStyle/>
        <a:p>
          <a:pPr marL="0" lvl="0" indent="0" algn="ctr" defTabSz="666750">
            <a:lnSpc>
              <a:spcPct val="90000"/>
            </a:lnSpc>
            <a:spcBef>
              <a:spcPct val="0"/>
            </a:spcBef>
            <a:spcAft>
              <a:spcPct val="35000"/>
            </a:spcAft>
            <a:buNone/>
          </a:pPr>
          <a:r>
            <a:rPr lang="ja-JP" altLang="en-US" sz="1500" b="1" kern="1200" dirty="0">
              <a:latin typeface="Century Gothic" panose="020B0502020202020204" pitchFamily="34" charset="0"/>
            </a:rPr>
            <a:t>司法制度</a:t>
          </a:r>
          <a:endParaRPr lang="en-SG" sz="1400" b="1" kern="1200" dirty="0">
            <a:latin typeface="Century Gothic" panose="020B0502020202020204" pitchFamily="34" charset="0"/>
          </a:endParaRPr>
        </a:p>
      </dsp:txBody>
      <dsp:txXfrm rot="-5400000">
        <a:off x="4248471" y="1387927"/>
        <a:ext cx="4248472" cy="830178"/>
      </dsp:txXfrm>
    </dsp:sp>
    <dsp:sp modelId="{C1F33060-5A46-45ED-90E3-DD42C490D04C}">
      <dsp:nvSpPr>
        <dsp:cNvPr id="0" name=""/>
        <dsp:cNvSpPr/>
      </dsp:nvSpPr>
      <dsp:spPr>
        <a:xfrm>
          <a:off x="2880315" y="872426"/>
          <a:ext cx="2736313" cy="468956"/>
        </a:xfrm>
        <a:prstGeom prst="roundRect">
          <a:avLst/>
        </a:prstGeom>
        <a:solidFill>
          <a:schemeClr val="bg1">
            <a:lumMod val="9500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 tIns="3810" rIns="3810" bIns="3810" numCol="1" spcCol="1270" anchor="ctr" anchorCtr="0">
          <a:noAutofit/>
        </a:bodyPr>
        <a:lstStyle/>
        <a:p>
          <a:pPr marL="0" lvl="0" indent="0" algn="ctr" defTabSz="44450">
            <a:lnSpc>
              <a:spcPct val="90000"/>
            </a:lnSpc>
            <a:spcBef>
              <a:spcPct val="0"/>
            </a:spcBef>
            <a:spcAft>
              <a:spcPct val="35000"/>
            </a:spcAft>
            <a:buNone/>
          </a:pPr>
          <a:endParaRPr lang="en-US" sz="100" b="1" kern="1200" dirty="0">
            <a:latin typeface="Century Gothic" panose="020B0502020202020204" pitchFamily="34" charset="0"/>
          </a:endParaRPr>
        </a:p>
        <a:p>
          <a:pPr marL="0" lvl="0" indent="0" algn="ctr" defTabSz="44450">
            <a:lnSpc>
              <a:spcPct val="90000"/>
            </a:lnSpc>
            <a:spcBef>
              <a:spcPct val="0"/>
            </a:spcBef>
            <a:spcAft>
              <a:spcPct val="35000"/>
            </a:spcAft>
            <a:buNone/>
          </a:pPr>
          <a:r>
            <a:rPr lang="ja-JP" altLang="en-US" sz="1500" b="1" kern="1200" dirty="0">
              <a:latin typeface="Century Gothic" panose="020B0502020202020204" pitchFamily="34" charset="0"/>
            </a:rPr>
            <a:t>成人保護サービス</a:t>
          </a:r>
          <a:endParaRPr lang="en-SG" sz="1050" b="1" kern="1200" dirty="0">
            <a:latin typeface="Century Gothic" panose="020B0502020202020204" pitchFamily="34" charset="0"/>
          </a:endParaRPr>
        </a:p>
      </dsp:txBody>
      <dsp:txXfrm>
        <a:off x="2903208" y="895319"/>
        <a:ext cx="2690527" cy="42317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3C9F31-096C-49C4-9044-1404D5AA7648}" type="datetimeFigureOut">
              <a:rPr lang="en-SG" smtClean="0"/>
              <a:pPr/>
              <a:t>14/8/2017</a:t>
            </a:fld>
            <a:endParaRPr lang="en-SG"/>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C91372-5B8E-4611-895B-196576F14E5E}" type="slidenum">
              <a:rPr lang="en-SG" smtClean="0"/>
              <a:pPr/>
              <a:t>‹#›</a:t>
            </a:fld>
            <a:endParaRPr lang="en-SG"/>
          </a:p>
        </p:txBody>
      </p:sp>
    </p:spTree>
    <p:extLst>
      <p:ext uri="{BB962C8B-B14F-4D97-AF65-F5344CB8AC3E}">
        <p14:creationId xmlns:p14="http://schemas.microsoft.com/office/powerpoint/2010/main" val="2072415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D49905-0453-436E-A2D6-93F02213FB7B}" type="datetimeFigureOut">
              <a:rPr lang="en-SG" smtClean="0"/>
              <a:pPr/>
              <a:t>14/8/2017</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809DC-2733-4F89-BA47-79965AB3A6AE}" type="slidenum">
              <a:rPr lang="en-SG" smtClean="0"/>
              <a:pPr/>
              <a:t>‹#›</a:t>
            </a:fld>
            <a:endParaRPr lang="en-SG"/>
          </a:p>
        </p:txBody>
      </p:sp>
    </p:spTree>
    <p:extLst>
      <p:ext uri="{BB962C8B-B14F-4D97-AF65-F5344CB8AC3E}">
        <p14:creationId xmlns:p14="http://schemas.microsoft.com/office/powerpoint/2010/main" val="3277707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CC981F30-984F-4E8B-AE81-AF25A6CD102C}" type="slidenum">
              <a:rPr lang="en-SG" smtClean="0"/>
              <a:t>3</a:t>
            </a:fld>
            <a:endParaRPr lang="en-SG"/>
          </a:p>
        </p:txBody>
      </p:sp>
    </p:spTree>
    <p:extLst>
      <p:ext uri="{BB962C8B-B14F-4D97-AF65-F5344CB8AC3E}">
        <p14:creationId xmlns:p14="http://schemas.microsoft.com/office/powerpoint/2010/main" val="1088630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CC981F30-984F-4E8B-AE81-AF25A6CD102C}" type="slidenum">
              <a:rPr lang="en-SG" smtClean="0"/>
              <a:t>4</a:t>
            </a:fld>
            <a:endParaRPr lang="en-SG"/>
          </a:p>
        </p:txBody>
      </p:sp>
    </p:spTree>
    <p:extLst>
      <p:ext uri="{BB962C8B-B14F-4D97-AF65-F5344CB8AC3E}">
        <p14:creationId xmlns:p14="http://schemas.microsoft.com/office/powerpoint/2010/main" val="211502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CC981F30-984F-4E8B-AE81-AF25A6CD102C}" type="slidenum">
              <a:rPr lang="en-SG" smtClean="0"/>
              <a:t>5</a:t>
            </a:fld>
            <a:endParaRPr lang="en-SG"/>
          </a:p>
        </p:txBody>
      </p:sp>
    </p:spTree>
    <p:extLst>
      <p:ext uri="{BB962C8B-B14F-4D97-AF65-F5344CB8AC3E}">
        <p14:creationId xmlns:p14="http://schemas.microsoft.com/office/powerpoint/2010/main" val="1021392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10"/>
          </p:nvPr>
        </p:nvSpPr>
        <p:spPr/>
        <p:txBody>
          <a:bodyPr/>
          <a:lstStyle/>
          <a:p>
            <a:fld id="{C03809DC-2733-4F89-BA47-79965AB3A6AE}" type="slidenum">
              <a:rPr lang="en-SG" smtClean="0"/>
              <a:pPr/>
              <a:t>11</a:t>
            </a:fld>
            <a:endParaRPr lang="en-SG"/>
          </a:p>
        </p:txBody>
      </p:sp>
    </p:spTree>
    <p:extLst>
      <p:ext uri="{BB962C8B-B14F-4D97-AF65-F5344CB8AC3E}">
        <p14:creationId xmlns:p14="http://schemas.microsoft.com/office/powerpoint/2010/main" val="1915227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3809DC-2733-4F89-BA47-79965AB3A6AE}" type="slidenum">
              <a:rPr lang="en-SG" smtClean="0"/>
              <a:pPr/>
              <a:t>16</a:t>
            </a:fld>
            <a:endParaRPr lang="en-SG"/>
          </a:p>
        </p:txBody>
      </p:sp>
    </p:spTree>
    <p:extLst>
      <p:ext uri="{BB962C8B-B14F-4D97-AF65-F5344CB8AC3E}">
        <p14:creationId xmlns:p14="http://schemas.microsoft.com/office/powerpoint/2010/main" val="2373881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latin typeface="Calibri" pitchFamily="34" charset="0"/>
                <a:cs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79870B87-7F06-4DA7-AA02-28F85D7C5D3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DB7AE2-7B60-4B2C-9A6A-CCAEFFC0E06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D01AC-DB00-450C-9668-B0B3D5F3B393}" type="slidenum">
              <a:rPr lang="en-US"/>
              <a:pPr/>
              <a:t>‹#›</a:t>
            </a:fld>
            <a:endParaRPr lang="en-US"/>
          </a:p>
        </p:txBody>
      </p:sp>
      <p:sp>
        <p:nvSpPr>
          <p:cNvPr id="8" name="Title 7"/>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62CD95EE-18E0-4A59-B3DB-C8D1A98BB3A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atin typeface="Calibri" pitchFamily="34" charset="0"/>
                <a:cs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atin typeface="Calibri" pitchFamily="34" charset="0"/>
                <a:cs typeface="Calibri" pitchFamily="34" charset="0"/>
              </a:defRPr>
            </a:lvl1pPr>
          </a:lstStyle>
          <a:p>
            <a:endParaRPr lang="en-US" dirty="0"/>
          </a:p>
        </p:txBody>
      </p:sp>
      <p:sp>
        <p:nvSpPr>
          <p:cNvPr id="5" name="Footer Placeholder 4"/>
          <p:cNvSpPr>
            <a:spLocks noGrp="1"/>
          </p:cNvSpPr>
          <p:nvPr>
            <p:ph type="ftr" sz="quarter" idx="11"/>
          </p:nvPr>
        </p:nvSpPr>
        <p:spPr/>
        <p:txBody>
          <a:bodyPr/>
          <a:lstStyle>
            <a:lvl1pPr>
              <a:defRPr>
                <a:latin typeface="Calibri" pitchFamily="34" charset="0"/>
                <a:cs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cs typeface="Calibri" pitchFamily="34" charset="0"/>
              </a:defRPr>
            </a:lvl1pPr>
          </a:lstStyle>
          <a:p>
            <a:fld id="{7AF21911-7522-45D1-B695-8A5524C14D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2"/>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2"/>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lvl1pPr>
              <a:defRPr>
                <a:latin typeface="Calibri" pitchFamily="34" charset="0"/>
                <a:cs typeface="Calibri" pitchFamily="34" charset="0"/>
              </a:defRPr>
            </a:lvl1pPr>
          </a:lstStyle>
          <a:p>
            <a:endParaRPr lang="en-US" dirty="0"/>
          </a:p>
        </p:txBody>
      </p:sp>
      <p:sp>
        <p:nvSpPr>
          <p:cNvPr id="6" name="Footer Placeholder 5"/>
          <p:cNvSpPr>
            <a:spLocks noGrp="1"/>
          </p:cNvSpPr>
          <p:nvPr>
            <p:ph type="ftr" sz="quarter" idx="11"/>
          </p:nvPr>
        </p:nvSpPr>
        <p:spPr/>
        <p:txBody>
          <a:bodyPr/>
          <a:lstStyle>
            <a:lvl1pPr>
              <a:defRPr>
                <a:latin typeface="Calibri" pitchFamily="34" charset="0"/>
                <a:cs typeface="Calibri"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Calibri" pitchFamily="34" charset="0"/>
                <a:cs typeface="Calibri" pitchFamily="34" charset="0"/>
              </a:defRPr>
            </a:lvl1pPr>
          </a:lstStyle>
          <a:p>
            <a:fld id="{16AE609A-749C-4923-BA59-EAD63459B2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BEBFF8E-452D-4792-9CB8-3D6F15D107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latin typeface="Calibri" pitchFamily="34" charset="0"/>
                <a:cs typeface="Calibri" pitchFamily="34" charset="0"/>
              </a:defRPr>
            </a:lvl1pPr>
          </a:lstStyle>
          <a:p>
            <a:endParaRPr lang="en-US" dirty="0"/>
          </a:p>
        </p:txBody>
      </p:sp>
      <p:sp>
        <p:nvSpPr>
          <p:cNvPr id="4" name="Footer Placeholder 3"/>
          <p:cNvSpPr>
            <a:spLocks noGrp="1"/>
          </p:cNvSpPr>
          <p:nvPr>
            <p:ph type="ftr" sz="quarter" idx="11"/>
          </p:nvPr>
        </p:nvSpPr>
        <p:spPr/>
        <p:txBody>
          <a:bodyPr/>
          <a:lstStyle>
            <a:lvl1pPr>
              <a:defRPr>
                <a:latin typeface="Calibri" pitchFamily="34" charset="0"/>
                <a:cs typeface="Calibri"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Calibri" pitchFamily="34" charset="0"/>
                <a:cs typeface="Calibri" pitchFamily="34" charset="0"/>
              </a:defRPr>
            </a:lvl1pPr>
          </a:lstStyle>
          <a:p>
            <a:fld id="{64268566-0CD3-4EA3-9C84-F6F9940EAF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6DF33B2-942B-4BF9-8AE0-1DB674927AF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70CDDF-1E91-473C-A444-E84F3D69208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B396DE-30A8-43A8-9E8E-5779046002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A2FA1FC-428C-4CF8-BF1C-AA8C694801C7}" type="slidenum">
              <a:rPr lang="en-US"/>
              <a:pPr/>
              <a:t>‹#›</a:t>
            </a:fld>
            <a:endParaRPr lang="en-US"/>
          </a:p>
        </p:txBody>
      </p:sp>
      <p:pic>
        <p:nvPicPr>
          <p:cNvPr id="8" name="Picture 7" descr="MSF_Master.jpg"/>
          <p:cNvPicPr>
            <a:picLocks noChangeAspect="1"/>
          </p:cNvPicPr>
          <p:nvPr userDrawn="1"/>
        </p:nvPicPr>
        <p:blipFill>
          <a:blip r:embed="rId13" cstate="print"/>
          <a:stretch>
            <a:fillRect/>
          </a:stretch>
        </p:blipFill>
        <p:spPr>
          <a:xfrm>
            <a:off x="0" y="-1"/>
            <a:ext cx="9144000" cy="68580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3790"/>
            <a:ext cx="7772400" cy="1417292"/>
          </a:xfrm>
        </p:spPr>
        <p:txBody>
          <a:bodyPr/>
          <a:lstStyle/>
          <a:p>
            <a:r>
              <a:rPr lang="en-US" b="1" dirty="0"/>
              <a:t> </a:t>
            </a:r>
            <a:r>
              <a:rPr lang="ja-JP" altLang="en-US" b="1" dirty="0"/>
              <a:t>提案された弱者法</a:t>
            </a:r>
            <a:endParaRPr lang="en-SG" sz="4800" b="1" dirty="0"/>
          </a:p>
        </p:txBody>
      </p:sp>
      <p:sp>
        <p:nvSpPr>
          <p:cNvPr id="3" name="Subtitle 2"/>
          <p:cNvSpPr>
            <a:spLocks noGrp="1"/>
          </p:cNvSpPr>
          <p:nvPr>
            <p:ph type="subTitle" idx="1"/>
          </p:nvPr>
        </p:nvSpPr>
        <p:spPr>
          <a:xfrm>
            <a:off x="949540" y="3290082"/>
            <a:ext cx="7704856" cy="2423120"/>
          </a:xfrm>
        </p:spPr>
        <p:txBody>
          <a:bodyPr/>
          <a:lstStyle/>
          <a:p>
            <a:r>
              <a:rPr lang="ja-JP" altLang="en-US" sz="2000" dirty="0"/>
              <a:t>第 </a:t>
            </a:r>
            <a:r>
              <a:rPr lang="en-US" altLang="ja-JP" sz="2000" dirty="0"/>
              <a:t>2 </a:t>
            </a:r>
            <a:r>
              <a:rPr lang="ja-JP" altLang="en-US" sz="2000" dirty="0"/>
              <a:t>回アジア障害者・高齢者権利擁護支援 </a:t>
            </a:r>
            <a:endParaRPr lang="en-US" altLang="ja-JP" sz="2000" dirty="0"/>
          </a:p>
          <a:p>
            <a:r>
              <a:rPr lang="en-US" altLang="ja-JP" sz="2000" dirty="0"/>
              <a:t>2016</a:t>
            </a:r>
            <a:r>
              <a:rPr lang="ja-JP" altLang="en-US" sz="2000" dirty="0"/>
              <a:t>年</a:t>
            </a:r>
            <a:r>
              <a:rPr lang="en-US" altLang="ja-JP" sz="2000" dirty="0"/>
              <a:t>12</a:t>
            </a:r>
            <a:r>
              <a:rPr lang="ja-JP" altLang="en-US" sz="2000" dirty="0"/>
              <a:t>月</a:t>
            </a:r>
            <a:r>
              <a:rPr lang="en-US" altLang="ja-JP" sz="2000" dirty="0"/>
              <a:t>3</a:t>
            </a:r>
            <a:r>
              <a:rPr lang="ja-JP" altLang="en-US" sz="2000" dirty="0"/>
              <a:t>日</a:t>
            </a:r>
            <a:endParaRPr lang="en-GB" sz="2400" dirty="0"/>
          </a:p>
          <a:p>
            <a:r>
              <a:rPr lang="ja-JP" altLang="en-US" sz="1200" dirty="0"/>
              <a:t>発表者</a:t>
            </a:r>
            <a:r>
              <a:rPr lang="en-GB" sz="1200" dirty="0"/>
              <a:t>: </a:t>
            </a:r>
          </a:p>
          <a:p>
            <a:r>
              <a:rPr lang="ja-JP" altLang="en-US" sz="1200" dirty="0"/>
              <a:t>アルヴィン　タン</a:t>
            </a:r>
            <a:r>
              <a:rPr lang="en-GB" sz="1200" dirty="0"/>
              <a:t>, </a:t>
            </a:r>
            <a:r>
              <a:rPr lang="ja-JP" altLang="en-US" sz="1200" dirty="0"/>
              <a:t>局長代理</a:t>
            </a:r>
            <a:r>
              <a:rPr lang="en-GB" sz="1200" dirty="0"/>
              <a:t>/ </a:t>
            </a:r>
            <a:r>
              <a:rPr lang="ja-JP" altLang="en-US" sz="1200" dirty="0"/>
              <a:t>家族政策課</a:t>
            </a:r>
            <a:endParaRPr lang="en-GB" sz="1200" dirty="0"/>
          </a:p>
          <a:p>
            <a:r>
              <a:rPr lang="ja-JP" altLang="en-US" sz="1200" dirty="0"/>
              <a:t>社会と家族発展部</a:t>
            </a:r>
            <a:r>
              <a:rPr lang="en-US" altLang="ja-JP" sz="1200" dirty="0"/>
              <a:t>,</a:t>
            </a:r>
            <a:r>
              <a:rPr lang="ja-JP" altLang="en-US" sz="1200" dirty="0"/>
              <a:t>シンガポール</a:t>
            </a:r>
            <a:endParaRPr lang="en-GB" sz="1200" dirty="0"/>
          </a:p>
          <a:p>
            <a:endParaRPr lang="en-GB" dirty="0"/>
          </a:p>
        </p:txBody>
      </p:sp>
      <p:sp>
        <p:nvSpPr>
          <p:cNvPr id="5" name="Rectangle 4"/>
          <p:cNvSpPr/>
          <p:nvPr/>
        </p:nvSpPr>
        <p:spPr>
          <a:xfrm>
            <a:off x="0" y="6451052"/>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 name="Slide Number Placeholder 3"/>
          <p:cNvSpPr>
            <a:spLocks noGrp="1"/>
          </p:cNvSpPr>
          <p:nvPr>
            <p:ph type="sldNum" sz="quarter" idx="12"/>
          </p:nvPr>
        </p:nvSpPr>
        <p:spPr/>
        <p:txBody>
          <a:bodyPr/>
          <a:lstStyle/>
          <a:p>
            <a:fld id="{79870B87-7F06-4DA7-AA02-28F85D7C5D3E}" type="slidenum">
              <a:rPr lang="en-US" smtClean="0"/>
              <a:pPr/>
              <a:t>1</a:t>
            </a:fld>
            <a:endParaRPr lang="en-US" dirty="0"/>
          </a:p>
        </p:txBody>
      </p:sp>
    </p:spTree>
    <p:extLst>
      <p:ext uri="{BB962C8B-B14F-4D97-AF65-F5344CB8AC3E}">
        <p14:creationId xmlns:p14="http://schemas.microsoft.com/office/powerpoint/2010/main" val="260628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法的介入</a:t>
            </a:r>
            <a:endParaRPr lang="en-SG" sz="3600" b="1" dirty="0"/>
          </a:p>
        </p:txBody>
      </p:sp>
      <p:sp>
        <p:nvSpPr>
          <p:cNvPr id="5" name="Rectangle 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p>
        </p:txBody>
      </p:sp>
      <p:sp>
        <p:nvSpPr>
          <p:cNvPr id="6" name="Rectangle 5"/>
          <p:cNvSpPr/>
          <p:nvPr/>
        </p:nvSpPr>
        <p:spPr>
          <a:xfrm>
            <a:off x="0" y="1325151"/>
            <a:ext cx="9144000" cy="526433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solidFill>
                <a:srgbClr val="FFFFFF"/>
              </a:solidFill>
            </a:endParaRPr>
          </a:p>
        </p:txBody>
      </p:sp>
      <p:sp>
        <p:nvSpPr>
          <p:cNvPr id="7" name="Rectangle 6"/>
          <p:cNvSpPr/>
          <p:nvPr/>
        </p:nvSpPr>
        <p:spPr>
          <a:xfrm>
            <a:off x="815655" y="3656950"/>
            <a:ext cx="7932737" cy="476809"/>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建物の進入</a:t>
            </a:r>
            <a:endParaRPr lang="en-GB" dirty="0">
              <a:solidFill>
                <a:prstClr val="black"/>
              </a:solidFill>
              <a:latin typeface="Calibri" panose="020F0502020204030204" pitchFamily="34" charset="0"/>
              <a:cs typeface="Calibri" panose="020F0502020204030204" pitchFamily="34" charset="0"/>
            </a:endParaRPr>
          </a:p>
        </p:txBody>
      </p:sp>
      <p:sp>
        <p:nvSpPr>
          <p:cNvPr id="8" name="Rectangle 7"/>
          <p:cNvSpPr/>
          <p:nvPr/>
        </p:nvSpPr>
        <p:spPr>
          <a:xfrm>
            <a:off x="815655" y="4249644"/>
            <a:ext cx="7932737" cy="496888"/>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当事者をアセスメントする、アセスメントのため当事者を移動する</a:t>
            </a:r>
            <a:endParaRPr lang="en-GB" dirty="0">
              <a:solidFill>
                <a:prstClr val="black"/>
              </a:solidFill>
              <a:latin typeface="Calibri" panose="020F0502020204030204" pitchFamily="34" charset="0"/>
              <a:cs typeface="Calibri" panose="020F0502020204030204" pitchFamily="34" charset="0"/>
            </a:endParaRPr>
          </a:p>
        </p:txBody>
      </p:sp>
      <p:sp>
        <p:nvSpPr>
          <p:cNvPr id="9" name="Rectangle 8"/>
          <p:cNvSpPr/>
          <p:nvPr/>
        </p:nvSpPr>
        <p:spPr>
          <a:xfrm>
            <a:off x="815655" y="4851309"/>
            <a:ext cx="7932737" cy="452437"/>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ケースに関わる情報を取る</a:t>
            </a:r>
            <a:endParaRPr lang="en-GB" dirty="0">
              <a:solidFill>
                <a:prstClr val="black"/>
              </a:solidFill>
              <a:latin typeface="Calibri" panose="020F0502020204030204" pitchFamily="34" charset="0"/>
              <a:cs typeface="Calibri" panose="020F0502020204030204" pitchFamily="34" charset="0"/>
            </a:endParaRPr>
          </a:p>
        </p:txBody>
      </p:sp>
      <p:sp>
        <p:nvSpPr>
          <p:cNvPr id="10" name="Rectangle 9"/>
          <p:cNvSpPr/>
          <p:nvPr/>
        </p:nvSpPr>
        <p:spPr>
          <a:xfrm>
            <a:off x="821105" y="5416814"/>
            <a:ext cx="7932737" cy="460253"/>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弱者を移動させて、施設入所またはケアができる人に引き渡す</a:t>
            </a:r>
            <a:endParaRPr lang="en-GB" dirty="0">
              <a:solidFill>
                <a:prstClr val="black"/>
              </a:solidFill>
              <a:latin typeface="Calibri" panose="020F0502020204030204" pitchFamily="34" charset="0"/>
              <a:cs typeface="Calibri" panose="020F0502020204030204" pitchFamily="34" charset="0"/>
            </a:endParaRPr>
          </a:p>
        </p:txBody>
      </p:sp>
      <p:sp>
        <p:nvSpPr>
          <p:cNvPr id="11" name="Rectangle 10"/>
          <p:cNvSpPr/>
          <p:nvPr/>
        </p:nvSpPr>
        <p:spPr>
          <a:xfrm>
            <a:off x="815654" y="5991374"/>
            <a:ext cx="7935641" cy="454025"/>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弱者への介入と保護命令を裁判所に申請する</a:t>
            </a:r>
            <a:endParaRPr lang="en-GB" dirty="0">
              <a:solidFill>
                <a:prstClr val="black"/>
              </a:solidFill>
              <a:latin typeface="Calibri" panose="020F0502020204030204" pitchFamily="34" charset="0"/>
              <a:cs typeface="Calibri" panose="020F0502020204030204" pitchFamily="34" charset="0"/>
            </a:endParaRPr>
          </a:p>
        </p:txBody>
      </p:sp>
      <p:sp>
        <p:nvSpPr>
          <p:cNvPr id="12" name="Rectangle 11"/>
          <p:cNvSpPr/>
          <p:nvPr/>
        </p:nvSpPr>
        <p:spPr>
          <a:xfrm>
            <a:off x="323528" y="3654316"/>
            <a:ext cx="407987" cy="496903"/>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1</a:t>
            </a:r>
          </a:p>
        </p:txBody>
      </p:sp>
      <p:sp>
        <p:nvSpPr>
          <p:cNvPr id="13" name="Rectangle 12"/>
          <p:cNvSpPr/>
          <p:nvPr/>
        </p:nvSpPr>
        <p:spPr>
          <a:xfrm>
            <a:off x="323528" y="4262345"/>
            <a:ext cx="407987" cy="484188"/>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2</a:t>
            </a:r>
          </a:p>
        </p:txBody>
      </p:sp>
      <p:sp>
        <p:nvSpPr>
          <p:cNvPr id="14" name="Rectangle 13"/>
          <p:cNvSpPr/>
          <p:nvPr/>
        </p:nvSpPr>
        <p:spPr>
          <a:xfrm>
            <a:off x="323528" y="4851309"/>
            <a:ext cx="407987" cy="452437"/>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3</a:t>
            </a:r>
          </a:p>
        </p:txBody>
      </p:sp>
      <p:sp>
        <p:nvSpPr>
          <p:cNvPr id="15" name="Rectangle 14"/>
          <p:cNvSpPr/>
          <p:nvPr/>
        </p:nvSpPr>
        <p:spPr>
          <a:xfrm>
            <a:off x="328978" y="5427926"/>
            <a:ext cx="407987" cy="462259"/>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4</a:t>
            </a:r>
          </a:p>
        </p:txBody>
      </p:sp>
      <p:sp>
        <p:nvSpPr>
          <p:cNvPr id="16" name="Rectangle 15"/>
          <p:cNvSpPr/>
          <p:nvPr/>
        </p:nvSpPr>
        <p:spPr>
          <a:xfrm>
            <a:off x="323528" y="5991373"/>
            <a:ext cx="407987" cy="461963"/>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5</a:t>
            </a:r>
          </a:p>
        </p:txBody>
      </p:sp>
      <p:sp>
        <p:nvSpPr>
          <p:cNvPr id="17" name="TextBox 11"/>
          <p:cNvSpPr txBox="1">
            <a:spLocks noChangeArrowheads="1"/>
          </p:cNvSpPr>
          <p:nvPr/>
        </p:nvSpPr>
        <p:spPr bwMode="auto">
          <a:xfrm>
            <a:off x="2060254" y="3212976"/>
            <a:ext cx="49514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000" b="1" dirty="0"/>
              <a:t>提案されている介入の権限</a:t>
            </a:r>
            <a:endParaRPr lang="en-GB" altLang="en-US" sz="2000" b="1" dirty="0"/>
          </a:p>
        </p:txBody>
      </p:sp>
      <p:sp>
        <p:nvSpPr>
          <p:cNvPr id="18" name="Rectangle 17"/>
          <p:cNvSpPr/>
          <p:nvPr/>
        </p:nvSpPr>
        <p:spPr>
          <a:xfrm>
            <a:off x="323528" y="1748721"/>
            <a:ext cx="8424864" cy="1380096"/>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tabLst>
                <a:tab pos="742950" algn="r"/>
              </a:tabLst>
              <a:defRPr>
                <a:solidFill>
                  <a:schemeClr val="tx1"/>
                </a:solidFill>
                <a:latin typeface="Calibri" panose="020F0502020204030204" pitchFamily="34" charset="0"/>
              </a:defRPr>
            </a:lvl1pPr>
            <a:lvl2pPr marL="742950" indent="-285750">
              <a:tabLst>
                <a:tab pos="742950" algn="r"/>
              </a:tabLst>
              <a:defRPr>
                <a:solidFill>
                  <a:schemeClr val="tx1"/>
                </a:solidFill>
                <a:latin typeface="Calibri" panose="020F0502020204030204" pitchFamily="34" charset="0"/>
              </a:defRPr>
            </a:lvl2pPr>
            <a:lvl3pPr marL="1143000" indent="-228600">
              <a:tabLst>
                <a:tab pos="742950" algn="r"/>
              </a:tabLst>
              <a:defRPr>
                <a:solidFill>
                  <a:schemeClr val="tx1"/>
                </a:solidFill>
                <a:latin typeface="Calibri" panose="020F0502020204030204" pitchFamily="34" charset="0"/>
              </a:defRPr>
            </a:lvl3pPr>
            <a:lvl4pPr marL="1600200" indent="-228600">
              <a:tabLst>
                <a:tab pos="742950" algn="r"/>
              </a:tabLst>
              <a:defRPr>
                <a:solidFill>
                  <a:schemeClr val="tx1"/>
                </a:solidFill>
                <a:latin typeface="Calibri" panose="020F0502020204030204" pitchFamily="34" charset="0"/>
              </a:defRPr>
            </a:lvl4pPr>
            <a:lvl5pPr marL="2057400" indent="-228600">
              <a:tabLst>
                <a:tab pos="742950"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9pPr>
          </a:lstStyle>
          <a:p>
            <a:r>
              <a:rPr lang="ja-JP" altLang="en-US" dirty="0">
                <a:solidFill>
                  <a:srgbClr val="000000"/>
                </a:solidFill>
                <a:cs typeface="Calibri" panose="020F0502020204030204" pitchFamily="34" charset="0"/>
              </a:rPr>
              <a:t>以下のことが確かだと思う時のみに政府的介入が許される：</a:t>
            </a:r>
            <a:r>
              <a:rPr lang="en-GB" dirty="0">
                <a:solidFill>
                  <a:srgbClr val="000000"/>
                </a:solidFill>
                <a:cs typeface="Calibri" panose="020F0502020204030204" pitchFamily="34" charset="0"/>
              </a:rPr>
              <a:t>-</a:t>
            </a:r>
          </a:p>
          <a:p>
            <a:pPr marL="288000" indent="-288000">
              <a:buFontTx/>
              <a:buAutoNum type="arabicParenR"/>
            </a:pPr>
            <a:r>
              <a:rPr lang="ja-JP" altLang="en-US" dirty="0">
                <a:solidFill>
                  <a:srgbClr val="000000"/>
                </a:solidFill>
                <a:cs typeface="Calibri" panose="020F0502020204030204" pitchFamily="34" charset="0"/>
              </a:rPr>
              <a:t>当事者が弱者であり</a:t>
            </a:r>
            <a:r>
              <a:rPr lang="en-GB" dirty="0">
                <a:solidFill>
                  <a:srgbClr val="000000"/>
                </a:solidFill>
                <a:cs typeface="Calibri" panose="020F0502020204030204" pitchFamily="34" charset="0"/>
              </a:rPr>
              <a:t>; </a:t>
            </a:r>
            <a:r>
              <a:rPr lang="ja-JP" altLang="en-US" b="1" dirty="0">
                <a:solidFill>
                  <a:srgbClr val="000000"/>
                </a:solidFill>
                <a:cs typeface="Calibri" panose="020F0502020204030204" pitchFamily="34" charset="0"/>
              </a:rPr>
              <a:t>そして</a:t>
            </a:r>
            <a:endParaRPr lang="en-GB" dirty="0">
              <a:solidFill>
                <a:srgbClr val="000000"/>
              </a:solidFill>
              <a:cs typeface="Calibri" panose="020F0502020204030204" pitchFamily="34" charset="0"/>
            </a:endParaRPr>
          </a:p>
          <a:p>
            <a:pPr marL="288000" indent="-288000">
              <a:buFontTx/>
              <a:buAutoNum type="arabicParenR"/>
            </a:pPr>
            <a:r>
              <a:rPr lang="ja-JP" altLang="en-US" dirty="0">
                <a:solidFill>
                  <a:srgbClr val="000000"/>
                </a:solidFill>
                <a:cs typeface="Calibri" panose="020F0502020204030204" pitchFamily="34" charset="0"/>
              </a:rPr>
              <a:t>当事者が虐待、ネグレクト、セルフ・ネグレクトのリスクがある、経験している、経験していた。</a:t>
            </a:r>
            <a:endParaRPr lang="en-GB" dirty="0">
              <a:solidFill>
                <a:srgbClr val="000000"/>
              </a:solidFill>
              <a:cs typeface="Calibri" panose="020F0502020204030204" pitchFamily="34" charset="0"/>
            </a:endParaRPr>
          </a:p>
        </p:txBody>
      </p:sp>
      <p:sp>
        <p:nvSpPr>
          <p:cNvPr id="19" name="TextBox 11"/>
          <p:cNvSpPr txBox="1">
            <a:spLocks noChangeArrowheads="1"/>
          </p:cNvSpPr>
          <p:nvPr/>
        </p:nvSpPr>
        <p:spPr bwMode="auto">
          <a:xfrm>
            <a:off x="2060254" y="1340768"/>
            <a:ext cx="49514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000" b="1" dirty="0"/>
              <a:t>提案されている限界値</a:t>
            </a:r>
            <a:endParaRPr lang="en-GB" altLang="en-US" sz="2000" b="1" dirty="0"/>
          </a:p>
        </p:txBody>
      </p:sp>
      <p:sp>
        <p:nvSpPr>
          <p:cNvPr id="4" name="Slide Number Placeholder 3"/>
          <p:cNvSpPr>
            <a:spLocks noGrp="1"/>
          </p:cNvSpPr>
          <p:nvPr>
            <p:ph type="sldNum" sz="quarter" idx="12"/>
          </p:nvPr>
        </p:nvSpPr>
        <p:spPr>
          <a:xfrm>
            <a:off x="6553200" y="6409134"/>
            <a:ext cx="2133600" cy="476250"/>
          </a:xfrm>
        </p:spPr>
        <p:txBody>
          <a:bodyPr/>
          <a:lstStyle/>
          <a:p>
            <a:fld id="{67881347-B65C-4FA6-B0A8-C5B2B15AF359}" type="slidenum">
              <a:rPr lang="en-GB" smtClean="0"/>
              <a:pPr/>
              <a:t>10</a:t>
            </a:fld>
            <a:endParaRPr lang="en-GB"/>
          </a:p>
        </p:txBody>
      </p:sp>
    </p:spTree>
    <p:extLst>
      <p:ext uri="{BB962C8B-B14F-4D97-AF65-F5344CB8AC3E}">
        <p14:creationId xmlns:p14="http://schemas.microsoft.com/office/powerpoint/2010/main" val="11862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裁判所命令の介入</a:t>
            </a:r>
            <a:endParaRPr lang="en-SG" sz="3600" b="1" dirty="0"/>
          </a:p>
        </p:txBody>
      </p:sp>
      <p:sp>
        <p:nvSpPr>
          <p:cNvPr id="5" name="Rectangle 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000"/>
          </a:p>
        </p:txBody>
      </p:sp>
      <p:sp>
        <p:nvSpPr>
          <p:cNvPr id="6" name="Rectangle 5"/>
          <p:cNvSpPr/>
          <p:nvPr/>
        </p:nvSpPr>
        <p:spPr>
          <a:xfrm>
            <a:off x="0" y="1268760"/>
            <a:ext cx="9144000" cy="5256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solidFill>
                <a:srgbClr val="FFFFFF"/>
              </a:solidFill>
            </a:endParaRPr>
          </a:p>
        </p:txBody>
      </p:sp>
      <p:sp>
        <p:nvSpPr>
          <p:cNvPr id="7" name="Rectangle 6"/>
          <p:cNvSpPr/>
          <p:nvPr/>
        </p:nvSpPr>
        <p:spPr>
          <a:xfrm>
            <a:off x="908052" y="4105510"/>
            <a:ext cx="7885779" cy="543365"/>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tabLst>
                <a:tab pos="449263" algn="r"/>
              </a:tabLst>
              <a:defRPr>
                <a:solidFill>
                  <a:schemeClr val="tx1"/>
                </a:solidFill>
                <a:latin typeface="Calibri" panose="020F0502020204030204" pitchFamily="34" charset="0"/>
              </a:defRPr>
            </a:lvl1pPr>
            <a:lvl2pPr marL="742950" indent="-285750">
              <a:tabLst>
                <a:tab pos="449263" algn="r"/>
              </a:tabLst>
              <a:defRPr>
                <a:solidFill>
                  <a:schemeClr val="tx1"/>
                </a:solidFill>
                <a:latin typeface="Calibri" panose="020F0502020204030204" pitchFamily="34" charset="0"/>
              </a:defRPr>
            </a:lvl2pPr>
            <a:lvl3pPr marL="1143000" indent="-228600">
              <a:tabLst>
                <a:tab pos="449263" algn="r"/>
              </a:tabLst>
              <a:defRPr>
                <a:solidFill>
                  <a:schemeClr val="tx1"/>
                </a:solidFill>
                <a:latin typeface="Calibri" panose="020F0502020204030204" pitchFamily="34" charset="0"/>
              </a:defRPr>
            </a:lvl3pPr>
            <a:lvl4pPr marL="1600200" indent="-228600">
              <a:tabLst>
                <a:tab pos="449263" algn="r"/>
              </a:tabLst>
              <a:defRPr>
                <a:solidFill>
                  <a:schemeClr val="tx1"/>
                </a:solidFill>
                <a:latin typeface="Calibri" panose="020F0502020204030204" pitchFamily="34" charset="0"/>
              </a:defRPr>
            </a:lvl4pPr>
            <a:lvl5pPr marL="2057400" indent="-228600">
              <a:tabLst>
                <a:tab pos="449263"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9pPr>
          </a:lstStyle>
          <a:p>
            <a:pPr eaLnBrk="1" hangingPunct="1">
              <a:spcBef>
                <a:spcPts val="600"/>
              </a:spcBef>
            </a:pPr>
            <a:r>
              <a:rPr lang="ja-JP" altLang="en-US" b="1" dirty="0">
                <a:cs typeface="Calibri" panose="020F0502020204030204" pitchFamily="34" charset="0"/>
              </a:rPr>
              <a:t>個人保護命令</a:t>
            </a:r>
            <a:r>
              <a:rPr lang="en-GB" b="1" dirty="0">
                <a:cs typeface="Calibri" panose="020F0502020204030204" pitchFamily="34" charset="0"/>
              </a:rPr>
              <a:t>:</a:t>
            </a:r>
            <a:r>
              <a:rPr lang="en-GB" dirty="0">
                <a:cs typeface="Calibri" panose="020F0502020204030204" pitchFamily="34" charset="0"/>
              </a:rPr>
              <a:t> </a:t>
            </a:r>
            <a:r>
              <a:rPr lang="ja-JP" altLang="en-US" dirty="0">
                <a:cs typeface="Calibri" panose="020F0502020204030204" pitchFamily="34" charset="0"/>
              </a:rPr>
              <a:t>弱者を（さらに）虐待しないように</a:t>
            </a:r>
            <a:r>
              <a:rPr lang="ja-JP" altLang="en-US" dirty="0">
                <a:solidFill>
                  <a:srgbClr val="FF0000"/>
                </a:solidFill>
                <a:cs typeface="Calibri" panose="020F0502020204030204" pitchFamily="34" charset="0"/>
              </a:rPr>
              <a:t>加害者を拘束</a:t>
            </a:r>
            <a:r>
              <a:rPr lang="ja-JP" altLang="en-US" dirty="0">
                <a:cs typeface="Calibri" panose="020F0502020204030204" pitchFamily="34" charset="0"/>
              </a:rPr>
              <a:t>する</a:t>
            </a:r>
            <a:r>
              <a:rPr lang="en-GB" dirty="0">
                <a:cs typeface="Calibri" panose="020F0502020204030204" pitchFamily="34" charset="0"/>
              </a:rPr>
              <a:t>;</a:t>
            </a:r>
            <a:endParaRPr lang="en-SG" dirty="0">
              <a:cs typeface="Calibri" panose="020F0502020204030204" pitchFamily="34" charset="0"/>
            </a:endParaRPr>
          </a:p>
        </p:txBody>
      </p:sp>
      <p:sp>
        <p:nvSpPr>
          <p:cNvPr id="8" name="Rectangle 7"/>
          <p:cNvSpPr/>
          <p:nvPr/>
        </p:nvSpPr>
        <p:spPr>
          <a:xfrm>
            <a:off x="908052" y="4764812"/>
            <a:ext cx="7885778" cy="497039"/>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b="1" dirty="0">
                <a:solidFill>
                  <a:schemeClr val="tx1"/>
                </a:solidFill>
                <a:latin typeface="Calibri" panose="020F0502020204030204" pitchFamily="34" charset="0"/>
                <a:cs typeface="Calibri" panose="020F0502020204030204" pitchFamily="34" charset="0"/>
              </a:rPr>
              <a:t>家からの退去命令：</a:t>
            </a:r>
            <a:r>
              <a:rPr lang="ja-JP" altLang="en-US" b="1" dirty="0">
                <a:solidFill>
                  <a:srgbClr val="FF0000"/>
                </a:solidFill>
                <a:latin typeface="Calibri" panose="020F0502020204030204" pitchFamily="34" charset="0"/>
                <a:cs typeface="Calibri" panose="020F0502020204030204" pitchFamily="34" charset="0"/>
              </a:rPr>
              <a:t>弱者のみに住居</a:t>
            </a:r>
            <a:r>
              <a:rPr lang="ja-JP" altLang="en-US" b="1" dirty="0">
                <a:solidFill>
                  <a:schemeClr val="tx1"/>
                </a:solidFill>
                <a:latin typeface="Calibri" panose="020F0502020204030204" pitchFamily="34" charset="0"/>
                <a:cs typeface="Calibri" panose="020F0502020204030204" pitchFamily="34" charset="0"/>
              </a:rPr>
              <a:t>に住むことを許可する</a:t>
            </a:r>
            <a:endParaRPr lang="en-GB" dirty="0">
              <a:solidFill>
                <a:schemeClr val="tx1"/>
              </a:solidFill>
              <a:latin typeface="Calibri" panose="020F0502020204030204" pitchFamily="34" charset="0"/>
              <a:cs typeface="Calibri" panose="020F0502020204030204" pitchFamily="34" charset="0"/>
            </a:endParaRPr>
          </a:p>
        </p:txBody>
      </p:sp>
      <p:sp>
        <p:nvSpPr>
          <p:cNvPr id="9" name="Rectangle 8"/>
          <p:cNvSpPr/>
          <p:nvPr/>
        </p:nvSpPr>
        <p:spPr>
          <a:xfrm>
            <a:off x="908052" y="5311563"/>
            <a:ext cx="7885778" cy="507326"/>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tabLst>
                <a:tab pos="449263" algn="r"/>
              </a:tabLst>
              <a:defRPr>
                <a:solidFill>
                  <a:schemeClr val="tx1"/>
                </a:solidFill>
                <a:latin typeface="Calibri" panose="020F0502020204030204" pitchFamily="34" charset="0"/>
              </a:defRPr>
            </a:lvl1pPr>
            <a:lvl2pPr marL="742950" indent="-285750">
              <a:tabLst>
                <a:tab pos="449263" algn="r"/>
              </a:tabLst>
              <a:defRPr>
                <a:solidFill>
                  <a:schemeClr val="tx1"/>
                </a:solidFill>
                <a:latin typeface="Calibri" panose="020F0502020204030204" pitchFamily="34" charset="0"/>
              </a:defRPr>
            </a:lvl2pPr>
            <a:lvl3pPr marL="1143000" indent="-228600">
              <a:tabLst>
                <a:tab pos="449263" algn="r"/>
              </a:tabLst>
              <a:defRPr>
                <a:solidFill>
                  <a:schemeClr val="tx1"/>
                </a:solidFill>
                <a:latin typeface="Calibri" panose="020F0502020204030204" pitchFamily="34" charset="0"/>
              </a:defRPr>
            </a:lvl3pPr>
            <a:lvl4pPr marL="1600200" indent="-228600">
              <a:tabLst>
                <a:tab pos="449263" algn="r"/>
              </a:tabLst>
              <a:defRPr>
                <a:solidFill>
                  <a:schemeClr val="tx1"/>
                </a:solidFill>
                <a:latin typeface="Calibri" panose="020F0502020204030204" pitchFamily="34" charset="0"/>
              </a:defRPr>
            </a:lvl4pPr>
            <a:lvl5pPr marL="2057400" indent="-228600">
              <a:tabLst>
                <a:tab pos="449263"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9pPr>
          </a:lstStyle>
          <a:p>
            <a:pPr eaLnBrk="1" hangingPunct="1">
              <a:spcBef>
                <a:spcPts val="600"/>
              </a:spcBef>
            </a:pPr>
            <a:r>
              <a:rPr lang="ja-JP" altLang="en-US" dirty="0">
                <a:cs typeface="Calibri" panose="020F0502020204030204" pitchFamily="34" charset="0"/>
              </a:rPr>
              <a:t>特定の地域に</a:t>
            </a:r>
            <a:r>
              <a:rPr lang="ja-JP" altLang="en-US" dirty="0">
                <a:solidFill>
                  <a:srgbClr val="FF0000"/>
                </a:solidFill>
                <a:cs typeface="Calibri" panose="020F0502020204030204" pitchFamily="34" charset="0"/>
              </a:rPr>
              <a:t>進入すること、居座ること</a:t>
            </a:r>
            <a:r>
              <a:rPr lang="ja-JP" altLang="en-US" dirty="0">
                <a:cs typeface="Calibri" panose="020F0502020204030204" pitchFamily="34" charset="0"/>
              </a:rPr>
              <a:t>を</a:t>
            </a:r>
            <a:r>
              <a:rPr lang="ja-JP" altLang="en-US" dirty="0">
                <a:solidFill>
                  <a:srgbClr val="FF0000"/>
                </a:solidFill>
                <a:cs typeface="Calibri" panose="020F0502020204030204" pitchFamily="34" charset="0"/>
              </a:rPr>
              <a:t>禁止</a:t>
            </a:r>
            <a:r>
              <a:rPr lang="ja-JP" altLang="en-US" dirty="0">
                <a:cs typeface="Calibri" panose="020F0502020204030204" pitchFamily="34" charset="0"/>
              </a:rPr>
              <a:t>する命令</a:t>
            </a:r>
            <a:endParaRPr lang="en-US" altLang="ja-JP" dirty="0">
              <a:cs typeface="Calibri" panose="020F0502020204030204" pitchFamily="34" charset="0"/>
            </a:endParaRPr>
          </a:p>
        </p:txBody>
      </p:sp>
      <p:sp>
        <p:nvSpPr>
          <p:cNvPr id="10" name="Rectangle 9"/>
          <p:cNvSpPr/>
          <p:nvPr/>
        </p:nvSpPr>
        <p:spPr>
          <a:xfrm>
            <a:off x="320248" y="4100641"/>
            <a:ext cx="475265" cy="529672"/>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1</a:t>
            </a:r>
          </a:p>
        </p:txBody>
      </p:sp>
      <p:sp>
        <p:nvSpPr>
          <p:cNvPr id="11" name="Rectangle 10"/>
          <p:cNvSpPr/>
          <p:nvPr/>
        </p:nvSpPr>
        <p:spPr>
          <a:xfrm>
            <a:off x="320248" y="4690061"/>
            <a:ext cx="475267" cy="508135"/>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2</a:t>
            </a:r>
          </a:p>
        </p:txBody>
      </p:sp>
      <p:sp>
        <p:nvSpPr>
          <p:cNvPr id="12" name="Rectangle 11"/>
          <p:cNvSpPr/>
          <p:nvPr/>
        </p:nvSpPr>
        <p:spPr>
          <a:xfrm>
            <a:off x="320248" y="5271774"/>
            <a:ext cx="475265" cy="539925"/>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3</a:t>
            </a:r>
          </a:p>
        </p:txBody>
      </p:sp>
      <p:sp>
        <p:nvSpPr>
          <p:cNvPr id="13" name="Rectangle 12"/>
          <p:cNvSpPr/>
          <p:nvPr/>
        </p:nvSpPr>
        <p:spPr>
          <a:xfrm>
            <a:off x="908052" y="5882103"/>
            <a:ext cx="7885778" cy="495300"/>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tabLst>
                <a:tab pos="449263" algn="r"/>
              </a:tabLst>
              <a:defRPr>
                <a:solidFill>
                  <a:schemeClr val="tx1"/>
                </a:solidFill>
                <a:latin typeface="Calibri" panose="020F0502020204030204" pitchFamily="34" charset="0"/>
              </a:defRPr>
            </a:lvl1pPr>
            <a:lvl2pPr marL="742950" indent="-285750">
              <a:tabLst>
                <a:tab pos="449263" algn="r"/>
              </a:tabLst>
              <a:defRPr>
                <a:solidFill>
                  <a:schemeClr val="tx1"/>
                </a:solidFill>
                <a:latin typeface="Calibri" panose="020F0502020204030204" pitchFamily="34" charset="0"/>
              </a:defRPr>
            </a:lvl2pPr>
            <a:lvl3pPr marL="1143000" indent="-228600">
              <a:tabLst>
                <a:tab pos="449263" algn="r"/>
              </a:tabLst>
              <a:defRPr>
                <a:solidFill>
                  <a:schemeClr val="tx1"/>
                </a:solidFill>
                <a:latin typeface="Calibri" panose="020F0502020204030204" pitchFamily="34" charset="0"/>
              </a:defRPr>
            </a:lvl3pPr>
            <a:lvl4pPr marL="1600200" indent="-228600">
              <a:tabLst>
                <a:tab pos="449263" algn="r"/>
              </a:tabLst>
              <a:defRPr>
                <a:solidFill>
                  <a:schemeClr val="tx1"/>
                </a:solidFill>
                <a:latin typeface="Calibri" panose="020F0502020204030204" pitchFamily="34" charset="0"/>
              </a:defRPr>
            </a:lvl4pPr>
            <a:lvl5pPr marL="2057400" indent="-228600">
              <a:tabLst>
                <a:tab pos="449263"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9pPr>
          </a:lstStyle>
          <a:p>
            <a:pPr eaLnBrk="1" hangingPunct="1">
              <a:spcBef>
                <a:spcPts val="600"/>
              </a:spcBef>
            </a:pPr>
            <a:r>
              <a:rPr lang="ja-JP" altLang="en-US" dirty="0">
                <a:cs typeface="Calibri" panose="020F0502020204030204" pitchFamily="34" charset="0"/>
              </a:rPr>
              <a:t>弱者を</a:t>
            </a:r>
            <a:r>
              <a:rPr lang="ja-JP" altLang="en-US" dirty="0">
                <a:solidFill>
                  <a:srgbClr val="FF0000"/>
                </a:solidFill>
                <a:cs typeface="Calibri" panose="020F0502020204030204" pitchFamily="34" charset="0"/>
              </a:rPr>
              <a:t>訪問または連絡をとる</a:t>
            </a:r>
            <a:r>
              <a:rPr lang="ja-JP" altLang="en-US" dirty="0">
                <a:cs typeface="Calibri" panose="020F0502020204030204" pitchFamily="34" charset="0"/>
              </a:rPr>
              <a:t>ことを</a:t>
            </a:r>
            <a:r>
              <a:rPr lang="ja-JP" altLang="en-US" dirty="0">
                <a:solidFill>
                  <a:srgbClr val="FF0000"/>
                </a:solidFill>
                <a:cs typeface="Calibri" panose="020F0502020204030204" pitchFamily="34" charset="0"/>
              </a:rPr>
              <a:t>禁止</a:t>
            </a:r>
            <a:r>
              <a:rPr lang="ja-JP" altLang="en-US" dirty="0">
                <a:cs typeface="Calibri" panose="020F0502020204030204" pitchFamily="34" charset="0"/>
              </a:rPr>
              <a:t>する命令</a:t>
            </a:r>
            <a:endParaRPr lang="en-SG" dirty="0">
              <a:cs typeface="Calibri" panose="020F0502020204030204" pitchFamily="34" charset="0"/>
            </a:endParaRPr>
          </a:p>
        </p:txBody>
      </p:sp>
      <p:sp>
        <p:nvSpPr>
          <p:cNvPr id="14" name="Rectangle 13"/>
          <p:cNvSpPr/>
          <p:nvPr/>
        </p:nvSpPr>
        <p:spPr>
          <a:xfrm>
            <a:off x="320248" y="5885278"/>
            <a:ext cx="475265" cy="492125"/>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4</a:t>
            </a:r>
          </a:p>
        </p:txBody>
      </p:sp>
      <p:sp>
        <p:nvSpPr>
          <p:cNvPr id="15" name="TextBox 1"/>
          <p:cNvSpPr txBox="1">
            <a:spLocks noChangeArrowheads="1"/>
          </p:cNvSpPr>
          <p:nvPr/>
        </p:nvSpPr>
        <p:spPr bwMode="auto">
          <a:xfrm>
            <a:off x="485775" y="3538916"/>
            <a:ext cx="796131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ja-JP" altLang="en-US" sz="2200" b="1" dirty="0"/>
              <a:t>提案されている命令</a:t>
            </a:r>
            <a:r>
              <a:rPr lang="en-GB" altLang="en-US" sz="2200" b="1" dirty="0"/>
              <a:t>: </a:t>
            </a:r>
            <a:r>
              <a:rPr lang="ja-JP" altLang="en-US" sz="2200" b="1" dirty="0"/>
              <a:t>中心的な保護命令</a:t>
            </a:r>
            <a:endParaRPr lang="en-GB" altLang="en-US" sz="2200" b="1" dirty="0"/>
          </a:p>
        </p:txBody>
      </p:sp>
      <p:sp>
        <p:nvSpPr>
          <p:cNvPr id="16" name="Rectangle 15"/>
          <p:cNvSpPr/>
          <p:nvPr/>
        </p:nvSpPr>
        <p:spPr>
          <a:xfrm>
            <a:off x="251520" y="1801689"/>
            <a:ext cx="8542311" cy="1445101"/>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600"/>
              </a:spcAft>
            </a:pPr>
            <a:r>
              <a:rPr lang="ja-JP" altLang="en-US" dirty="0">
                <a:solidFill>
                  <a:srgbClr val="000000"/>
                </a:solidFill>
              </a:rPr>
              <a:t>裁判所は行為の蓋然性が満たされている</a:t>
            </a:r>
            <a:r>
              <a:rPr lang="en-US" dirty="0">
                <a:solidFill>
                  <a:srgbClr val="000000"/>
                </a:solidFill>
              </a:rPr>
              <a:t>:-</a:t>
            </a:r>
          </a:p>
          <a:p>
            <a:pPr marL="180000" indent="-144000" eaLnBrk="1" hangingPunct="1">
              <a:buFont typeface="Arial" panose="020B0604020202020204" pitchFamily="34" charset="0"/>
              <a:buChar char="•"/>
            </a:pPr>
            <a:r>
              <a:rPr lang="ja-JP" altLang="en-US" dirty="0">
                <a:solidFill>
                  <a:srgbClr val="000000"/>
                </a:solidFill>
              </a:rPr>
              <a:t>弱者が</a:t>
            </a:r>
            <a:r>
              <a:rPr lang="ja-JP" altLang="en-US" dirty="0">
                <a:solidFill>
                  <a:srgbClr val="FF0000"/>
                </a:solidFill>
              </a:rPr>
              <a:t>虐待、ネグレクト、セルフ・ネグレクト</a:t>
            </a:r>
            <a:r>
              <a:rPr lang="ja-JP" altLang="en-US" dirty="0">
                <a:solidFill>
                  <a:srgbClr val="000000"/>
                </a:solidFill>
              </a:rPr>
              <a:t>にリスクにある、経験している、経験していた</a:t>
            </a:r>
            <a:r>
              <a:rPr lang="en-US" dirty="0">
                <a:solidFill>
                  <a:srgbClr val="000000"/>
                </a:solidFill>
              </a:rPr>
              <a:t>; </a:t>
            </a:r>
            <a:r>
              <a:rPr lang="ja-JP" altLang="en-US" dirty="0">
                <a:solidFill>
                  <a:srgbClr val="000000"/>
                </a:solidFill>
              </a:rPr>
              <a:t>と</a:t>
            </a:r>
            <a:endParaRPr lang="en-US" dirty="0">
              <a:solidFill>
                <a:srgbClr val="000000"/>
              </a:solidFill>
            </a:endParaRPr>
          </a:p>
          <a:p>
            <a:pPr marL="180000" indent="-144000" eaLnBrk="1" hangingPunct="1">
              <a:buFont typeface="Arial" panose="020B0604020202020204" pitchFamily="34" charset="0"/>
              <a:buChar char="•"/>
            </a:pPr>
            <a:r>
              <a:rPr lang="ja-JP" altLang="en-US" dirty="0">
                <a:solidFill>
                  <a:srgbClr val="FF0000"/>
                </a:solidFill>
              </a:rPr>
              <a:t>弱者の安全と保護</a:t>
            </a:r>
            <a:r>
              <a:rPr lang="ja-JP" altLang="en-US" dirty="0">
                <a:solidFill>
                  <a:srgbClr val="000000"/>
                </a:solidFill>
              </a:rPr>
              <a:t>のため裁判所命令が</a:t>
            </a:r>
            <a:r>
              <a:rPr lang="ja-JP" altLang="en-US" dirty="0">
                <a:solidFill>
                  <a:srgbClr val="FF0000"/>
                </a:solidFill>
              </a:rPr>
              <a:t>必要</a:t>
            </a:r>
            <a:r>
              <a:rPr lang="en-US" b="1" dirty="0">
                <a:solidFill>
                  <a:srgbClr val="000000"/>
                </a:solidFill>
              </a:rPr>
              <a:t>.</a:t>
            </a:r>
            <a:endParaRPr lang="en-SG" b="1" dirty="0">
              <a:solidFill>
                <a:srgbClr val="000000"/>
              </a:solidFill>
            </a:endParaRPr>
          </a:p>
        </p:txBody>
      </p:sp>
      <p:sp>
        <p:nvSpPr>
          <p:cNvPr id="17" name="TextBox 36"/>
          <p:cNvSpPr txBox="1">
            <a:spLocks noChangeArrowheads="1"/>
          </p:cNvSpPr>
          <p:nvPr/>
        </p:nvSpPr>
        <p:spPr bwMode="auto">
          <a:xfrm>
            <a:off x="457200" y="1329812"/>
            <a:ext cx="79898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ja-JP" altLang="en-US" sz="2200" b="1" dirty="0">
                <a:solidFill>
                  <a:srgbClr val="000000"/>
                </a:solidFill>
              </a:rPr>
              <a:t>提案されている限界値</a:t>
            </a:r>
            <a:endParaRPr lang="en-US" altLang="en-US" sz="2200" b="1" dirty="0">
              <a:solidFill>
                <a:srgbClr val="000000"/>
              </a:solidFill>
            </a:endParaRPr>
          </a:p>
        </p:txBody>
      </p:sp>
      <p:sp>
        <p:nvSpPr>
          <p:cNvPr id="4" name="Slide Number Placeholder 3"/>
          <p:cNvSpPr>
            <a:spLocks noGrp="1"/>
          </p:cNvSpPr>
          <p:nvPr>
            <p:ph type="sldNum" sz="quarter" idx="12"/>
          </p:nvPr>
        </p:nvSpPr>
        <p:spPr>
          <a:xfrm>
            <a:off x="6660232" y="6508241"/>
            <a:ext cx="2133600" cy="255228"/>
          </a:xfrm>
        </p:spPr>
        <p:txBody>
          <a:bodyPr/>
          <a:lstStyle/>
          <a:p>
            <a:fld id="{67881347-B65C-4FA6-B0A8-C5B2B15AF359}" type="slidenum">
              <a:rPr lang="en-GB" smtClean="0"/>
              <a:pPr/>
              <a:t>11</a:t>
            </a:fld>
            <a:endParaRPr lang="en-GB" dirty="0"/>
          </a:p>
        </p:txBody>
      </p:sp>
    </p:spTree>
    <p:extLst>
      <p:ext uri="{BB962C8B-B14F-4D97-AF65-F5344CB8AC3E}">
        <p14:creationId xmlns:p14="http://schemas.microsoft.com/office/powerpoint/2010/main" val="1888328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裁判所命令による介入</a:t>
            </a:r>
            <a:endParaRPr lang="en-SG" sz="3600" dirty="0"/>
          </a:p>
        </p:txBody>
      </p:sp>
      <p:sp>
        <p:nvSpPr>
          <p:cNvPr id="3" name="Content Placeholder 2"/>
          <p:cNvSpPr>
            <a:spLocks noGrp="1"/>
          </p:cNvSpPr>
          <p:nvPr>
            <p:ph idx="1"/>
          </p:nvPr>
        </p:nvSpPr>
        <p:spPr/>
        <p:txBody>
          <a:bodyPr/>
          <a:lstStyle/>
          <a:p>
            <a:endParaRPr lang="en-SG" sz="3600"/>
          </a:p>
        </p:txBody>
      </p:sp>
      <p:sp>
        <p:nvSpPr>
          <p:cNvPr id="5" name="Rectangle 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0" y="1268760"/>
            <a:ext cx="9144000" cy="52565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solidFill>
                <a:srgbClr val="FFFFFF"/>
              </a:solidFill>
            </a:endParaRPr>
          </a:p>
        </p:txBody>
      </p:sp>
      <p:sp>
        <p:nvSpPr>
          <p:cNvPr id="7" name="Rectangle 6"/>
          <p:cNvSpPr/>
          <p:nvPr/>
        </p:nvSpPr>
        <p:spPr>
          <a:xfrm>
            <a:off x="1206501" y="1929882"/>
            <a:ext cx="7410451" cy="472051"/>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sz="1600" dirty="0">
                <a:solidFill>
                  <a:prstClr val="black"/>
                </a:solidFill>
              </a:rPr>
              <a:t>施設入所または「適切な人」に弱者の面倒を</a:t>
            </a:r>
            <a:r>
              <a:rPr lang="ja-JP" altLang="en-US" sz="1600" dirty="0">
                <a:solidFill>
                  <a:srgbClr val="FF0000"/>
                </a:solidFill>
              </a:rPr>
              <a:t>一時的</a:t>
            </a:r>
            <a:r>
              <a:rPr lang="ja-JP" altLang="en-US" sz="1600" dirty="0">
                <a:solidFill>
                  <a:prstClr val="black"/>
                </a:solidFill>
              </a:rPr>
              <a:t>に</a:t>
            </a:r>
            <a:r>
              <a:rPr lang="ja-JP" altLang="en-US" sz="1600" dirty="0">
                <a:solidFill>
                  <a:srgbClr val="FF0000"/>
                </a:solidFill>
              </a:rPr>
              <a:t>管理</a:t>
            </a:r>
            <a:r>
              <a:rPr lang="ja-JP" altLang="en-US" sz="1600" dirty="0">
                <a:solidFill>
                  <a:prstClr val="black"/>
                </a:solidFill>
              </a:rPr>
              <a:t>を命令する。</a:t>
            </a:r>
            <a:endParaRPr lang="en-GB" sz="1600" dirty="0">
              <a:solidFill>
                <a:prstClr val="black"/>
              </a:solidFill>
            </a:endParaRPr>
          </a:p>
        </p:txBody>
      </p:sp>
      <p:sp>
        <p:nvSpPr>
          <p:cNvPr id="8" name="Rectangle 7"/>
          <p:cNvSpPr/>
          <p:nvPr/>
        </p:nvSpPr>
        <p:spPr>
          <a:xfrm>
            <a:off x="1206501" y="2486151"/>
            <a:ext cx="7410451" cy="630056"/>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sz="1600" dirty="0">
                <a:solidFill>
                  <a:prstClr val="black"/>
                </a:solidFill>
              </a:rPr>
              <a:t>施設入所または「適切な人」に弱者の面倒を</a:t>
            </a:r>
            <a:r>
              <a:rPr lang="ja-JP" altLang="en-US" sz="1600" dirty="0">
                <a:solidFill>
                  <a:srgbClr val="FF0000"/>
                </a:solidFill>
              </a:rPr>
              <a:t>特定の期間</a:t>
            </a:r>
            <a:r>
              <a:rPr lang="ja-JP" altLang="en-US" sz="1600" dirty="0">
                <a:solidFill>
                  <a:prstClr val="black"/>
                </a:solidFill>
              </a:rPr>
              <a:t>のため</a:t>
            </a:r>
            <a:r>
              <a:rPr lang="ja-JP" altLang="en-US" sz="1600" dirty="0">
                <a:solidFill>
                  <a:srgbClr val="FF0000"/>
                </a:solidFill>
              </a:rPr>
              <a:t>管理</a:t>
            </a:r>
            <a:r>
              <a:rPr lang="ja-JP" altLang="en-US" sz="1600" dirty="0">
                <a:solidFill>
                  <a:prstClr val="black"/>
                </a:solidFill>
              </a:rPr>
              <a:t>を命令する。</a:t>
            </a:r>
            <a:endParaRPr lang="en-GB" altLang="ja-JP" sz="1600" dirty="0">
              <a:solidFill>
                <a:prstClr val="black"/>
              </a:solidFill>
            </a:endParaRPr>
          </a:p>
        </p:txBody>
      </p:sp>
      <p:sp>
        <p:nvSpPr>
          <p:cNvPr id="9" name="Rectangle 8"/>
          <p:cNvSpPr/>
          <p:nvPr/>
        </p:nvSpPr>
        <p:spPr>
          <a:xfrm>
            <a:off x="1206501" y="3209609"/>
            <a:ext cx="7410451" cy="515287"/>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sz="1600" dirty="0">
                <a:solidFill>
                  <a:prstClr val="black"/>
                </a:solidFill>
              </a:rPr>
              <a:t>弱者を任命された人の管理に置く命令</a:t>
            </a:r>
            <a:endParaRPr lang="en-GB" sz="1600" dirty="0">
              <a:solidFill>
                <a:prstClr val="black"/>
              </a:solidFill>
            </a:endParaRPr>
          </a:p>
        </p:txBody>
      </p:sp>
      <p:sp>
        <p:nvSpPr>
          <p:cNvPr id="10" name="Rectangle 9"/>
          <p:cNvSpPr/>
          <p:nvPr/>
        </p:nvSpPr>
        <p:spPr>
          <a:xfrm>
            <a:off x="619126" y="1929882"/>
            <a:ext cx="422275" cy="472051"/>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1</a:t>
            </a:r>
          </a:p>
        </p:txBody>
      </p:sp>
      <p:sp>
        <p:nvSpPr>
          <p:cNvPr id="11" name="Rectangle 10"/>
          <p:cNvSpPr/>
          <p:nvPr/>
        </p:nvSpPr>
        <p:spPr>
          <a:xfrm>
            <a:off x="619126" y="2486150"/>
            <a:ext cx="422275" cy="620267"/>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2</a:t>
            </a:r>
          </a:p>
        </p:txBody>
      </p:sp>
      <p:sp>
        <p:nvSpPr>
          <p:cNvPr id="12" name="Rectangle 11"/>
          <p:cNvSpPr/>
          <p:nvPr/>
        </p:nvSpPr>
        <p:spPr>
          <a:xfrm>
            <a:off x="619126" y="3209608"/>
            <a:ext cx="422275" cy="515288"/>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rPr>
              <a:t>3</a:t>
            </a:r>
          </a:p>
        </p:txBody>
      </p:sp>
      <p:sp>
        <p:nvSpPr>
          <p:cNvPr id="13" name="TextBox 11"/>
          <p:cNvSpPr txBox="1">
            <a:spLocks noChangeArrowheads="1"/>
          </p:cNvSpPr>
          <p:nvPr/>
        </p:nvSpPr>
        <p:spPr bwMode="auto">
          <a:xfrm>
            <a:off x="395536" y="1366885"/>
            <a:ext cx="829126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tabLst>
                <a:tab pos="742950" algn="r"/>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742950" algn="r"/>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742950" algn="r"/>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742950" algn="r"/>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742950" algn="r"/>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742950" algn="r"/>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742950" algn="r"/>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742950" algn="r"/>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742950" algn="r"/>
              </a:tabLst>
              <a:defRPr sz="2000">
                <a:solidFill>
                  <a:schemeClr val="tx1"/>
                </a:solidFill>
                <a:latin typeface="Calibri" panose="020F0502020204030204" pitchFamily="34" charset="0"/>
              </a:defRPr>
            </a:lvl9pPr>
          </a:lstStyle>
          <a:p>
            <a:pPr algn="ctr">
              <a:buNone/>
            </a:pPr>
            <a:r>
              <a:rPr lang="ja-JP" altLang="en-US" sz="2200" b="1" dirty="0"/>
              <a:t>提案されている命令</a:t>
            </a:r>
            <a:r>
              <a:rPr lang="en-GB" altLang="en-US" sz="2200" b="1" dirty="0"/>
              <a:t>: </a:t>
            </a:r>
            <a:r>
              <a:rPr lang="ja-JP" altLang="en-US" sz="2200" b="1" dirty="0"/>
              <a:t>代替入所</a:t>
            </a:r>
            <a:r>
              <a:rPr lang="ja-JP" altLang="en-US" sz="2200" b="1" dirty="0">
                <a:solidFill>
                  <a:srgbClr val="000000"/>
                </a:solidFill>
              </a:rPr>
              <a:t>とスーパービジョン命令</a:t>
            </a:r>
            <a:endParaRPr lang="en-GB" altLang="en-US" sz="2200" b="1" dirty="0">
              <a:solidFill>
                <a:srgbClr val="000000"/>
              </a:solidFill>
            </a:endParaRPr>
          </a:p>
        </p:txBody>
      </p:sp>
      <p:sp>
        <p:nvSpPr>
          <p:cNvPr id="14" name="Rectangle 13"/>
          <p:cNvSpPr/>
          <p:nvPr/>
        </p:nvSpPr>
        <p:spPr>
          <a:xfrm>
            <a:off x="1206501" y="4445318"/>
            <a:ext cx="7359651" cy="473357"/>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sz="1600" dirty="0">
                <a:solidFill>
                  <a:schemeClr val="tx1"/>
                </a:solidFill>
              </a:rPr>
              <a:t>弱者の管理のために必要な</a:t>
            </a:r>
            <a:r>
              <a:rPr lang="ja-JP" altLang="en-US" sz="1600" b="1" dirty="0">
                <a:solidFill>
                  <a:srgbClr val="FF0000"/>
                </a:solidFill>
              </a:rPr>
              <a:t>医療的治療</a:t>
            </a:r>
            <a:endParaRPr lang="en-GB" sz="1600" dirty="0">
              <a:solidFill>
                <a:srgbClr val="FF0000"/>
              </a:solidFill>
            </a:endParaRPr>
          </a:p>
        </p:txBody>
      </p:sp>
      <p:sp>
        <p:nvSpPr>
          <p:cNvPr id="15" name="Rectangle 14"/>
          <p:cNvSpPr/>
          <p:nvPr/>
        </p:nvSpPr>
        <p:spPr>
          <a:xfrm>
            <a:off x="1206500" y="5012077"/>
            <a:ext cx="7354888" cy="488951"/>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sz="1600" b="1" dirty="0">
                <a:solidFill>
                  <a:srgbClr val="FF0000"/>
                </a:solidFill>
              </a:rPr>
              <a:t>カウンセリング</a:t>
            </a:r>
            <a:r>
              <a:rPr lang="ja-JP" altLang="en-US" sz="1600" dirty="0">
                <a:solidFill>
                  <a:schemeClr val="tx1"/>
                </a:solidFill>
              </a:rPr>
              <a:t>を受ける命令（弱者も含む）</a:t>
            </a:r>
            <a:endParaRPr lang="en-GB" sz="1600" dirty="0">
              <a:solidFill>
                <a:schemeClr val="tx1"/>
              </a:solidFill>
            </a:endParaRPr>
          </a:p>
        </p:txBody>
      </p:sp>
      <p:sp>
        <p:nvSpPr>
          <p:cNvPr id="16" name="Rectangle 15"/>
          <p:cNvSpPr/>
          <p:nvPr/>
        </p:nvSpPr>
        <p:spPr>
          <a:xfrm>
            <a:off x="1195388" y="5604216"/>
            <a:ext cx="7366000" cy="521949"/>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eaLnBrk="1" fontAlgn="auto" hangingPunct="1">
              <a:spcBef>
                <a:spcPts val="0"/>
              </a:spcBef>
              <a:spcAft>
                <a:spcPts val="0"/>
              </a:spcAft>
              <a:defRPr/>
            </a:pPr>
            <a:r>
              <a:rPr lang="ja-JP" altLang="en-US" sz="1600" b="1" dirty="0">
                <a:solidFill>
                  <a:srgbClr val="FF0000"/>
                </a:solidFill>
              </a:rPr>
              <a:t>弱者の居住環境を安全な場所にする</a:t>
            </a:r>
            <a:r>
              <a:rPr lang="ja-JP" altLang="en-US" sz="1600" dirty="0">
                <a:solidFill>
                  <a:schemeClr val="tx1"/>
                </a:solidFill>
              </a:rPr>
              <a:t>命令</a:t>
            </a:r>
            <a:endParaRPr lang="en-GB" sz="1600" dirty="0">
              <a:solidFill>
                <a:schemeClr val="tx1"/>
              </a:solidFill>
            </a:endParaRPr>
          </a:p>
        </p:txBody>
      </p:sp>
      <p:sp>
        <p:nvSpPr>
          <p:cNvPr id="17" name="Rectangle 16"/>
          <p:cNvSpPr/>
          <p:nvPr/>
        </p:nvSpPr>
        <p:spPr>
          <a:xfrm>
            <a:off x="619126" y="4445319"/>
            <a:ext cx="422275" cy="465155"/>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1</a:t>
            </a:r>
          </a:p>
        </p:txBody>
      </p:sp>
      <p:sp>
        <p:nvSpPr>
          <p:cNvPr id="18" name="Rectangle 17"/>
          <p:cNvSpPr/>
          <p:nvPr/>
        </p:nvSpPr>
        <p:spPr>
          <a:xfrm>
            <a:off x="619126" y="5013664"/>
            <a:ext cx="422275" cy="487363"/>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2</a:t>
            </a:r>
          </a:p>
        </p:txBody>
      </p:sp>
      <p:sp>
        <p:nvSpPr>
          <p:cNvPr id="19" name="Rectangle 18"/>
          <p:cNvSpPr/>
          <p:nvPr/>
        </p:nvSpPr>
        <p:spPr>
          <a:xfrm>
            <a:off x="619126" y="5604216"/>
            <a:ext cx="422275" cy="521949"/>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schemeClr val="tx1"/>
                </a:solidFill>
              </a:rPr>
              <a:t>3</a:t>
            </a:r>
          </a:p>
        </p:txBody>
      </p:sp>
      <p:sp>
        <p:nvSpPr>
          <p:cNvPr id="20" name="TextBox 27"/>
          <p:cNvSpPr txBox="1">
            <a:spLocks noChangeArrowheads="1"/>
          </p:cNvSpPr>
          <p:nvPr/>
        </p:nvSpPr>
        <p:spPr bwMode="auto">
          <a:xfrm>
            <a:off x="619127" y="4005064"/>
            <a:ext cx="79422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ja-JP" altLang="en-US" sz="2200" b="1" dirty="0"/>
              <a:t>他に提案されている命令</a:t>
            </a:r>
            <a:endParaRPr lang="en-GB" altLang="en-US" sz="22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12</a:t>
            </a:fld>
            <a:endParaRPr lang="en-GB"/>
          </a:p>
        </p:txBody>
      </p:sp>
    </p:spTree>
    <p:extLst>
      <p:ext uri="{BB962C8B-B14F-4D97-AF65-F5344CB8AC3E}">
        <p14:creationId xmlns:p14="http://schemas.microsoft.com/office/powerpoint/2010/main" val="1280577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罰則の強化</a:t>
            </a:r>
            <a:endParaRPr lang="en-SG" sz="36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13</a:t>
            </a:fld>
            <a:endParaRPr lang="en-GB"/>
          </a:p>
        </p:txBody>
      </p:sp>
      <p:sp>
        <p:nvSpPr>
          <p:cNvPr id="5" name="Rectangle 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6" name="Rectangle 5"/>
          <p:cNvSpPr/>
          <p:nvPr/>
        </p:nvSpPr>
        <p:spPr>
          <a:xfrm>
            <a:off x="0" y="1613769"/>
            <a:ext cx="9144000" cy="40474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solidFill>
                <a:srgbClr val="FFFFFF"/>
              </a:solidFill>
            </a:endParaRPr>
          </a:p>
        </p:txBody>
      </p:sp>
      <p:sp>
        <p:nvSpPr>
          <p:cNvPr id="7" name="Rectangle 6"/>
          <p:cNvSpPr/>
          <p:nvPr/>
        </p:nvSpPr>
        <p:spPr>
          <a:xfrm>
            <a:off x="1347486" y="3053765"/>
            <a:ext cx="3008490" cy="2307755"/>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t"/>
          <a:lstStyle>
            <a:lvl1pPr>
              <a:tabLst>
                <a:tab pos="449263" algn="r"/>
              </a:tabLst>
              <a:defRPr>
                <a:solidFill>
                  <a:schemeClr val="tx1"/>
                </a:solidFill>
                <a:latin typeface="Calibri" panose="020F0502020204030204" pitchFamily="34" charset="0"/>
              </a:defRPr>
            </a:lvl1pPr>
            <a:lvl2pPr marL="742950" indent="-285750">
              <a:tabLst>
                <a:tab pos="449263" algn="r"/>
              </a:tabLst>
              <a:defRPr>
                <a:solidFill>
                  <a:schemeClr val="tx1"/>
                </a:solidFill>
                <a:latin typeface="Calibri" panose="020F0502020204030204" pitchFamily="34" charset="0"/>
              </a:defRPr>
            </a:lvl2pPr>
            <a:lvl3pPr marL="1143000" indent="-228600">
              <a:tabLst>
                <a:tab pos="449263" algn="r"/>
              </a:tabLst>
              <a:defRPr>
                <a:solidFill>
                  <a:schemeClr val="tx1"/>
                </a:solidFill>
                <a:latin typeface="Calibri" panose="020F0502020204030204" pitchFamily="34" charset="0"/>
              </a:defRPr>
            </a:lvl3pPr>
            <a:lvl4pPr marL="1600200" indent="-228600">
              <a:tabLst>
                <a:tab pos="449263" algn="r"/>
              </a:tabLst>
              <a:defRPr>
                <a:solidFill>
                  <a:schemeClr val="tx1"/>
                </a:solidFill>
                <a:latin typeface="Calibri" panose="020F0502020204030204" pitchFamily="34" charset="0"/>
              </a:defRPr>
            </a:lvl4pPr>
            <a:lvl5pPr marL="2057400" indent="-228600">
              <a:tabLst>
                <a:tab pos="449263"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9pPr>
          </a:lstStyle>
          <a:p>
            <a:pPr algn="ctr" eaLnBrk="1" hangingPunct="1">
              <a:spcBef>
                <a:spcPts val="600"/>
              </a:spcBef>
            </a:pPr>
            <a:r>
              <a:rPr lang="ja-JP" altLang="en-US" sz="2000" dirty="0"/>
              <a:t>刑法</a:t>
            </a:r>
            <a:endParaRPr lang="en-US" altLang="ja-JP" sz="2000" dirty="0"/>
          </a:p>
          <a:p>
            <a:pPr algn="ctr" eaLnBrk="1" hangingPunct="1">
              <a:spcBef>
                <a:spcPts val="600"/>
              </a:spcBef>
            </a:pPr>
            <a:endParaRPr lang="en-US" altLang="ja-JP" sz="2000" dirty="0"/>
          </a:p>
          <a:p>
            <a:pPr algn="ctr" eaLnBrk="1" hangingPunct="1">
              <a:spcBef>
                <a:spcPts val="600"/>
              </a:spcBef>
            </a:pPr>
            <a:r>
              <a:rPr lang="ja-JP" altLang="en-US" sz="2000" dirty="0"/>
              <a:t>弱者に対する犯罪の罰則強化を</a:t>
            </a:r>
            <a:r>
              <a:rPr lang="en-US" altLang="ja-JP" sz="2000" dirty="0">
                <a:solidFill>
                  <a:srgbClr val="FF0000"/>
                </a:solidFill>
              </a:rPr>
              <a:t>1.5</a:t>
            </a:r>
            <a:r>
              <a:rPr lang="ja-JP" altLang="en-US" sz="2000" dirty="0">
                <a:solidFill>
                  <a:srgbClr val="FF0000"/>
                </a:solidFill>
              </a:rPr>
              <a:t>倍</a:t>
            </a:r>
            <a:endParaRPr lang="en-GB" sz="2000" dirty="0"/>
          </a:p>
        </p:txBody>
      </p:sp>
      <p:sp>
        <p:nvSpPr>
          <p:cNvPr id="13" name="Rectangle 12"/>
          <p:cNvSpPr/>
          <p:nvPr/>
        </p:nvSpPr>
        <p:spPr>
          <a:xfrm>
            <a:off x="5004048" y="3084377"/>
            <a:ext cx="3024336" cy="2296030"/>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t"/>
          <a:lstStyle>
            <a:lvl1pPr>
              <a:tabLst>
                <a:tab pos="449263" algn="r"/>
              </a:tabLst>
              <a:defRPr>
                <a:solidFill>
                  <a:schemeClr val="tx1"/>
                </a:solidFill>
                <a:latin typeface="Calibri" panose="020F0502020204030204" pitchFamily="34" charset="0"/>
              </a:defRPr>
            </a:lvl1pPr>
            <a:lvl2pPr marL="742950" indent="-285750">
              <a:tabLst>
                <a:tab pos="449263" algn="r"/>
              </a:tabLst>
              <a:defRPr>
                <a:solidFill>
                  <a:schemeClr val="tx1"/>
                </a:solidFill>
                <a:latin typeface="Calibri" panose="020F0502020204030204" pitchFamily="34" charset="0"/>
              </a:defRPr>
            </a:lvl2pPr>
            <a:lvl3pPr marL="1143000" indent="-228600">
              <a:tabLst>
                <a:tab pos="449263" algn="r"/>
              </a:tabLst>
              <a:defRPr>
                <a:solidFill>
                  <a:schemeClr val="tx1"/>
                </a:solidFill>
                <a:latin typeface="Calibri" panose="020F0502020204030204" pitchFamily="34" charset="0"/>
              </a:defRPr>
            </a:lvl3pPr>
            <a:lvl4pPr marL="1600200" indent="-228600">
              <a:tabLst>
                <a:tab pos="449263" algn="r"/>
              </a:tabLst>
              <a:defRPr>
                <a:solidFill>
                  <a:schemeClr val="tx1"/>
                </a:solidFill>
                <a:latin typeface="Calibri" panose="020F0502020204030204" pitchFamily="34" charset="0"/>
              </a:defRPr>
            </a:lvl4pPr>
            <a:lvl5pPr marL="2057400" indent="-228600">
              <a:tabLst>
                <a:tab pos="449263"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449263" algn="r"/>
              </a:tabLst>
              <a:defRPr>
                <a:solidFill>
                  <a:schemeClr val="tx1"/>
                </a:solidFill>
                <a:latin typeface="Calibri" panose="020F0502020204030204" pitchFamily="34" charset="0"/>
              </a:defRPr>
            </a:lvl9pPr>
          </a:lstStyle>
          <a:p>
            <a:pPr algn="ctr" eaLnBrk="1" hangingPunct="1">
              <a:spcBef>
                <a:spcPts val="600"/>
              </a:spcBef>
            </a:pPr>
            <a:r>
              <a:rPr lang="ja-JP" altLang="en-US" sz="2000" b="1" dirty="0"/>
              <a:t>ハラスメント保護法</a:t>
            </a:r>
            <a:endParaRPr lang="en-US" altLang="ja-JP" sz="2000" b="1" dirty="0"/>
          </a:p>
          <a:p>
            <a:pPr algn="ctr" eaLnBrk="1" hangingPunct="1">
              <a:spcBef>
                <a:spcPts val="600"/>
              </a:spcBef>
            </a:pPr>
            <a:endParaRPr lang="en-GB" sz="2000" b="1" dirty="0"/>
          </a:p>
          <a:p>
            <a:pPr algn="ctr" eaLnBrk="1" hangingPunct="1">
              <a:spcBef>
                <a:spcPts val="600"/>
              </a:spcBef>
            </a:pPr>
            <a:r>
              <a:rPr lang="ja-JP" altLang="en-US" sz="2000" dirty="0"/>
              <a:t>弱者に対する犯罪の罰則強化を</a:t>
            </a:r>
            <a:r>
              <a:rPr lang="en-US" altLang="ja-JP" sz="2000" dirty="0">
                <a:solidFill>
                  <a:srgbClr val="FF0000"/>
                </a:solidFill>
              </a:rPr>
              <a:t>1.5</a:t>
            </a:r>
            <a:r>
              <a:rPr lang="ja-JP" altLang="en-US" sz="2000" dirty="0">
                <a:solidFill>
                  <a:srgbClr val="FF0000"/>
                </a:solidFill>
              </a:rPr>
              <a:t>倍</a:t>
            </a:r>
            <a:endParaRPr lang="en-GB" altLang="ja-JP" sz="2000" dirty="0"/>
          </a:p>
        </p:txBody>
      </p:sp>
      <p:sp>
        <p:nvSpPr>
          <p:cNvPr id="17" name="TextBox 36"/>
          <p:cNvSpPr txBox="1">
            <a:spLocks noChangeArrowheads="1"/>
          </p:cNvSpPr>
          <p:nvPr/>
        </p:nvSpPr>
        <p:spPr bwMode="auto">
          <a:xfrm>
            <a:off x="457200" y="1862188"/>
            <a:ext cx="79898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ja-JP" altLang="en-US" sz="2000" b="1" dirty="0">
                <a:solidFill>
                  <a:srgbClr val="000000"/>
                </a:solidFill>
              </a:rPr>
              <a:t>刑法とハラスメント保護法の下、我々は弱者に対する適当な犯罪に罰則の強化を提案する</a:t>
            </a:r>
            <a:endParaRPr lang="en-US" altLang="en-US" sz="2000" b="1" dirty="0">
              <a:solidFill>
                <a:srgbClr val="000000"/>
              </a:solidFill>
            </a:endParaRPr>
          </a:p>
        </p:txBody>
      </p:sp>
    </p:spTree>
    <p:extLst>
      <p:ext uri="{BB962C8B-B14F-4D97-AF65-F5344CB8AC3E}">
        <p14:creationId xmlns:p14="http://schemas.microsoft.com/office/powerpoint/2010/main" val="1494941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6336704" cy="1143000"/>
          </a:xfrm>
        </p:spPr>
        <p:txBody>
          <a:bodyPr/>
          <a:lstStyle/>
          <a:p>
            <a:r>
              <a:rPr lang="ja-JP" altLang="en-US" sz="3600" b="1" dirty="0"/>
              <a:t>弱者に対する支援の枠組み</a:t>
            </a:r>
            <a:endParaRPr lang="en-SG" sz="36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14</a:t>
            </a:fld>
            <a:endParaRPr lang="en-GB"/>
          </a:p>
        </p:txBody>
      </p:sp>
      <p:sp>
        <p:nvSpPr>
          <p:cNvPr id="5" name="Rectangle 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aphicFrame>
        <p:nvGraphicFramePr>
          <p:cNvPr id="26" name="Diagram 25"/>
          <p:cNvGraphicFramePr/>
          <p:nvPr>
            <p:extLst>
              <p:ext uri="{D42A27DB-BD31-4B8C-83A1-F6EECF244321}">
                <p14:modId xmlns:p14="http://schemas.microsoft.com/office/powerpoint/2010/main" val="1849939724"/>
              </p:ext>
            </p:extLst>
          </p:nvPr>
        </p:nvGraphicFramePr>
        <p:xfrm>
          <a:off x="323528" y="2628606"/>
          <a:ext cx="8496944" cy="2213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228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結論</a:t>
            </a:r>
            <a:endParaRPr lang="en-SG" sz="3600" b="1" dirty="0"/>
          </a:p>
        </p:txBody>
      </p:sp>
      <p:sp>
        <p:nvSpPr>
          <p:cNvPr id="3" name="Content Placeholder 2"/>
          <p:cNvSpPr>
            <a:spLocks noGrp="1"/>
          </p:cNvSpPr>
          <p:nvPr>
            <p:ph idx="1"/>
          </p:nvPr>
        </p:nvSpPr>
        <p:spPr/>
        <p:txBody>
          <a:bodyPr/>
          <a:lstStyle/>
          <a:p>
            <a:pPr>
              <a:spcAft>
                <a:spcPts val="600"/>
              </a:spcAft>
            </a:pPr>
            <a:r>
              <a:rPr lang="ja-JP" altLang="en-US" sz="2800" dirty="0"/>
              <a:t>弱者法はシンガポールの人口高齢化を視野に弱者の保護を強化するため、</a:t>
            </a:r>
            <a:r>
              <a:rPr lang="ja-JP" altLang="en-US" sz="2800" b="1" dirty="0"/>
              <a:t>その準備に向けた法律</a:t>
            </a:r>
            <a:r>
              <a:rPr lang="ja-JP" altLang="en-US" sz="2800" dirty="0"/>
              <a:t>の一部である</a:t>
            </a:r>
            <a:endParaRPr lang="en-US" sz="2800" dirty="0"/>
          </a:p>
          <a:p>
            <a:r>
              <a:rPr lang="en-US" altLang="ja-JP" sz="2800" b="1" dirty="0"/>
              <a:t>2017</a:t>
            </a:r>
            <a:r>
              <a:rPr lang="ja-JP" altLang="en-US" sz="2800" b="1" dirty="0"/>
              <a:t>年早々</a:t>
            </a:r>
            <a:r>
              <a:rPr lang="ja-JP" altLang="en-US" sz="2800" dirty="0"/>
              <a:t>には、弱者法の議案を紹介することを目指している</a:t>
            </a:r>
            <a:endParaRPr lang="en-SG" sz="2800"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15</a:t>
            </a:fld>
            <a:endParaRPr lang="en-GB"/>
          </a:p>
        </p:txBody>
      </p:sp>
    </p:spTree>
    <p:extLst>
      <p:ext uri="{BB962C8B-B14F-4D97-AF65-F5344CB8AC3E}">
        <p14:creationId xmlns:p14="http://schemas.microsoft.com/office/powerpoint/2010/main" val="2060518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2CD95EE-18E0-4A59-B3DB-C8D1A98BB3A7}" type="slidenum">
              <a:rPr lang="en-US" smtClean="0"/>
              <a:pPr/>
              <a:t>16</a:t>
            </a:fld>
            <a:endParaRPr lang="en-US" dirty="0"/>
          </a:p>
        </p:txBody>
      </p:sp>
      <p:sp>
        <p:nvSpPr>
          <p:cNvPr id="6" name="Rectangle 5"/>
          <p:cNvSpPr/>
          <p:nvPr/>
        </p:nvSpPr>
        <p:spPr>
          <a:xfrm>
            <a:off x="251520" y="3501008"/>
            <a:ext cx="8892480" cy="892552"/>
          </a:xfrm>
          <a:prstGeom prst="rect">
            <a:avLst/>
          </a:prstGeom>
          <a:noFill/>
        </p:spPr>
        <p:txBody>
          <a:bodyPr wrap="square" lIns="91440" tIns="45720" rIns="91440" bIns="45720">
            <a:spAutoFit/>
          </a:bodyPr>
          <a:lstStyle/>
          <a:p>
            <a:r>
              <a:rPr lang="ja-JP" altLang="en-US" sz="5200" dirty="0">
                <a:ln w="0"/>
                <a:solidFill>
                  <a:srgbClr val="002060"/>
                </a:solidFill>
                <a:effectLst>
                  <a:outerShdw blurRad="38100" dist="25400" dir="5400000" algn="ctr" rotWithShape="0">
                    <a:srgbClr val="6E747A">
                      <a:alpha val="43000"/>
                    </a:srgbClr>
                  </a:outerShdw>
                </a:effectLst>
                <a:latin typeface="Georgia" panose="02040502050405020303" pitchFamily="18" charset="0"/>
                <a:cs typeface="Times New Roman" panose="02020603050405020304" pitchFamily="18" charset="0"/>
              </a:rPr>
              <a:t>ありがとうございます</a:t>
            </a:r>
            <a:endParaRPr lang="en-US" sz="5200" dirty="0">
              <a:ln w="0"/>
              <a:solidFill>
                <a:srgbClr val="002060"/>
              </a:solidFill>
              <a:effectLst>
                <a:outerShdw blurRad="38100" dist="25400" dir="5400000" algn="ctr" rotWithShape="0">
                  <a:srgbClr val="6E747A">
                    <a:alpha val="43000"/>
                  </a:srgbClr>
                </a:outerShdw>
              </a:effectLst>
              <a:latin typeface="Georgia" panose="02040502050405020303" pitchFamily="18" charset="0"/>
              <a:cs typeface="Times New Roman" panose="02020603050405020304" pitchFamily="18" charset="0"/>
            </a:endParaRPr>
          </a:p>
        </p:txBody>
      </p:sp>
    </p:spTree>
    <p:extLst>
      <p:ext uri="{BB962C8B-B14F-4D97-AF65-F5344CB8AC3E}">
        <p14:creationId xmlns:p14="http://schemas.microsoft.com/office/powerpoint/2010/main" val="147649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732240" y="6237312"/>
            <a:ext cx="2133600" cy="476250"/>
          </a:xfrm>
        </p:spPr>
        <p:txBody>
          <a:bodyPr/>
          <a:lstStyle/>
          <a:p>
            <a:fld id="{86DF33B2-942B-4BF9-8AE0-1DB674927AFA}" type="slidenum">
              <a:rPr lang="en-US" smtClean="0"/>
              <a:pPr/>
              <a:t>2</a:t>
            </a:fld>
            <a:endParaRPr lang="en-US" dirty="0"/>
          </a:p>
        </p:txBody>
      </p:sp>
      <p:graphicFrame>
        <p:nvGraphicFramePr>
          <p:cNvPr id="3" name="Diagram 2"/>
          <p:cNvGraphicFramePr/>
          <p:nvPr>
            <p:extLst>
              <p:ext uri="{D42A27DB-BD31-4B8C-83A1-F6EECF244321}">
                <p14:modId xmlns:p14="http://schemas.microsoft.com/office/powerpoint/2010/main" val="3573996038"/>
              </p:ext>
            </p:extLst>
          </p:nvPr>
        </p:nvGraphicFramePr>
        <p:xfrm>
          <a:off x="467544" y="1916832"/>
          <a:ext cx="7848872" cy="2592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758323" y="476672"/>
            <a:ext cx="1111202" cy="646331"/>
          </a:xfrm>
          <a:prstGeom prst="rect">
            <a:avLst/>
          </a:prstGeom>
          <a:noFill/>
        </p:spPr>
        <p:txBody>
          <a:bodyPr wrap="none" rtlCol="0" anchor="ctr">
            <a:spAutoFit/>
          </a:bodyPr>
          <a:lstStyle/>
          <a:p>
            <a:pPr algn="r"/>
            <a:r>
              <a:rPr lang="ja-JP" altLang="en-US" sz="3600" b="1" dirty="0">
                <a:latin typeface="Calibri" panose="020F0502020204030204" pitchFamily="34" charset="0"/>
                <a:cs typeface="Calibri" panose="020F0502020204030204" pitchFamily="34" charset="0"/>
              </a:rPr>
              <a:t>概要</a:t>
            </a:r>
            <a:endParaRPr lang="en-SG" sz="3600" b="1" dirty="0">
              <a:latin typeface="Calibri" panose="020F0502020204030204" pitchFamily="34" charset="0"/>
              <a:cs typeface="Calibri" panose="020F0502020204030204" pitchFamily="34" charset="0"/>
            </a:endParaRPr>
          </a:p>
        </p:txBody>
      </p:sp>
      <p:pic>
        <p:nvPicPr>
          <p:cNvPr id="6" name="Picture 5" descr="safeguarding icon.jpg"/>
          <p:cNvPicPr>
            <a:picLocks noChangeAspect="1"/>
          </p:cNvPicPr>
          <p:nvPr/>
        </p:nvPicPr>
        <p:blipFill>
          <a:blip r:embed="rId7" cstate="print">
            <a:clrChange>
              <a:clrFrom>
                <a:srgbClr val="FFFFFE"/>
              </a:clrFrom>
              <a:clrTo>
                <a:srgbClr val="FFFFFE">
                  <a:alpha val="0"/>
                </a:srgbClr>
              </a:clrTo>
            </a:clrChange>
            <a:biLevel thresh="50000"/>
          </a:blip>
          <a:stretch>
            <a:fillRect/>
          </a:stretch>
        </p:blipFill>
        <p:spPr>
          <a:xfrm>
            <a:off x="467544" y="2492896"/>
            <a:ext cx="1572567" cy="1224136"/>
          </a:xfrm>
          <a:prstGeom prst="rect">
            <a:avLst/>
          </a:prstGeom>
        </p:spPr>
      </p:pic>
    </p:spTree>
    <p:extLst>
      <p:ext uri="{BB962C8B-B14F-4D97-AF65-F5344CB8AC3E}">
        <p14:creationId xmlns:p14="http://schemas.microsoft.com/office/powerpoint/2010/main" val="2450663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200" b="1" dirty="0"/>
              <a:t>提案されている弱者法</a:t>
            </a:r>
            <a:br>
              <a:rPr lang="en-US" sz="3200" b="1" dirty="0"/>
            </a:br>
            <a:r>
              <a:rPr lang="en-US" sz="3200" b="1" dirty="0"/>
              <a:t> – </a:t>
            </a:r>
            <a:r>
              <a:rPr lang="ja-JP" altLang="en-US" sz="3200" b="1" dirty="0"/>
              <a:t>背景</a:t>
            </a:r>
            <a:endParaRPr lang="en-SG" sz="32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3</a:t>
            </a:fld>
            <a:endParaRPr lang="en-GB" dirty="0"/>
          </a:p>
        </p:txBody>
      </p:sp>
      <p:sp>
        <p:nvSpPr>
          <p:cNvPr id="48" name="Rounded Rectangle 47"/>
          <p:cNvSpPr/>
          <p:nvPr/>
        </p:nvSpPr>
        <p:spPr>
          <a:xfrm>
            <a:off x="662281" y="2335122"/>
            <a:ext cx="3463882" cy="1296144"/>
          </a:xfrm>
          <a:prstGeom prst="roundRect">
            <a:avLst>
              <a:gd name="adj" fmla="val 11998"/>
            </a:avLst>
          </a:prstGeom>
          <a:solidFill>
            <a:schemeClr val="accent2">
              <a:lumMod val="20000"/>
              <a:lumOff val="80000"/>
            </a:scheme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1" i="0" u="none" strike="noStrike" kern="0" cap="none" spc="0" normalizeH="0" baseline="0" noProof="0" dirty="0">
                <a:ln>
                  <a:noFill/>
                </a:ln>
                <a:effectLst/>
                <a:uLnTx/>
                <a:uFillTx/>
                <a:cs typeface="Calibri" panose="020F0502020204030204" pitchFamily="34" charset="0"/>
              </a:rPr>
              <a:t>2030</a:t>
            </a:r>
            <a:r>
              <a:rPr kumimoji="0" lang="ja-JP" altLang="en-US" sz="1600" b="1" i="0" u="none" strike="noStrike" kern="0" cap="none" spc="0" normalizeH="0" baseline="0" noProof="0" dirty="0">
                <a:ln>
                  <a:noFill/>
                </a:ln>
                <a:effectLst/>
                <a:uLnTx/>
                <a:uFillTx/>
                <a:cs typeface="Calibri" panose="020F0502020204030204" pitchFamily="34" charset="0"/>
              </a:rPr>
              <a:t>には、</a:t>
            </a:r>
            <a:r>
              <a:rPr kumimoji="0" lang="en-US" altLang="ja-JP" sz="1600" b="1" i="0" u="none" strike="noStrike" kern="0" cap="none" spc="0" normalizeH="0" baseline="0" noProof="0" dirty="0">
                <a:ln>
                  <a:noFill/>
                </a:ln>
                <a:effectLst/>
                <a:uLnTx/>
                <a:uFillTx/>
                <a:cs typeface="Calibri" panose="020F0502020204030204" pitchFamily="34" charset="0"/>
              </a:rPr>
              <a:t>900</a:t>
            </a:r>
            <a:r>
              <a:rPr lang="en-US" altLang="ja-JP" sz="1600" b="1" kern="0" dirty="0" err="1">
                <a:cs typeface="Calibri" panose="020F0502020204030204" pitchFamily="34" charset="0"/>
              </a:rPr>
              <a:t>,</a:t>
            </a:r>
            <a:r>
              <a:rPr kumimoji="0" lang="en-US" altLang="ja-JP" sz="1600" b="1" i="0" u="none" strike="noStrike" kern="0" cap="none" spc="0" normalizeH="0" baseline="0" noProof="0" dirty="0">
                <a:ln>
                  <a:noFill/>
                </a:ln>
                <a:effectLst/>
                <a:uLnTx/>
                <a:uFillTx/>
                <a:cs typeface="Calibri" panose="020F0502020204030204" pitchFamily="34" charset="0"/>
              </a:rPr>
              <a:t>000</a:t>
            </a:r>
            <a:r>
              <a:rPr lang="ja-JP" altLang="en-US" sz="1600" b="1" kern="0" dirty="0">
                <a:cs typeface="Calibri" panose="020F0502020204030204" pitchFamily="34" charset="0"/>
              </a:rPr>
              <a:t>人以上の高齢者</a:t>
            </a:r>
            <a:r>
              <a:rPr lang="en-US" altLang="ja-JP" sz="1600" b="1" kern="0" dirty="0">
                <a:cs typeface="Calibri" panose="020F0502020204030204" pitchFamily="34" charset="0"/>
              </a:rPr>
              <a:t>—</a:t>
            </a:r>
            <a:r>
              <a:rPr lang="ja-JP" altLang="en-US" sz="1600" b="1" kern="0" dirty="0">
                <a:cs typeface="Calibri" panose="020F0502020204030204" pitchFamily="34" charset="0"/>
              </a:rPr>
              <a:t>シンガポール在住者の</a:t>
            </a:r>
            <a:r>
              <a:rPr lang="en-US" altLang="ja-JP" sz="1600" b="1" kern="0" dirty="0">
                <a:cs typeface="Calibri" panose="020F0502020204030204" pitchFamily="34" charset="0"/>
              </a:rPr>
              <a:t>5</a:t>
            </a:r>
            <a:r>
              <a:rPr lang="ja-JP" altLang="en-US" sz="1600" b="1" kern="0" dirty="0">
                <a:cs typeface="Calibri" panose="020F0502020204030204" pitchFamily="34" charset="0"/>
              </a:rPr>
              <a:t>人に</a:t>
            </a:r>
            <a:r>
              <a:rPr lang="en-US" altLang="ja-JP" sz="1600" b="1" kern="0" dirty="0">
                <a:cs typeface="Calibri" panose="020F0502020204030204" pitchFamily="34" charset="0"/>
              </a:rPr>
              <a:t>1</a:t>
            </a:r>
            <a:r>
              <a:rPr lang="ja-JP" altLang="en-US" sz="1600" b="1" kern="0" dirty="0">
                <a:cs typeface="Calibri" panose="020F0502020204030204" pitchFamily="34" charset="0"/>
              </a:rPr>
              <a:t>人が</a:t>
            </a:r>
            <a:r>
              <a:rPr lang="en-US" altLang="ja-JP" sz="1600" b="1" kern="0" dirty="0">
                <a:cs typeface="Calibri" panose="020F0502020204030204" pitchFamily="34" charset="0"/>
              </a:rPr>
              <a:t>65</a:t>
            </a:r>
            <a:r>
              <a:rPr lang="ja-JP" altLang="en-US" sz="1600" b="1" kern="0" dirty="0">
                <a:cs typeface="Calibri" panose="020F0502020204030204" pitchFamily="34" charset="0"/>
              </a:rPr>
              <a:t>歳以上になる。</a:t>
            </a:r>
            <a:endParaRPr kumimoji="0" lang="en-SG" sz="1600" b="1" i="0" u="none" strike="noStrike" kern="0" cap="none" spc="0" normalizeH="0" baseline="0" noProof="0" dirty="0">
              <a:ln>
                <a:noFill/>
              </a:ln>
              <a:effectLst/>
              <a:uLnTx/>
              <a:uFillTx/>
              <a:cs typeface="Calibri" panose="020F0502020204030204" pitchFamily="34" charset="0"/>
            </a:endParaRPr>
          </a:p>
        </p:txBody>
      </p:sp>
      <p:sp>
        <p:nvSpPr>
          <p:cNvPr id="50" name="Rounded Rectangle 49"/>
          <p:cNvSpPr/>
          <p:nvPr/>
        </p:nvSpPr>
        <p:spPr>
          <a:xfrm>
            <a:off x="683568" y="4011451"/>
            <a:ext cx="3442595" cy="1404156"/>
          </a:xfrm>
          <a:prstGeom prst="roundRect">
            <a:avLst>
              <a:gd name="adj" fmla="val 11998"/>
            </a:avLst>
          </a:prstGeom>
          <a:solidFill>
            <a:schemeClr val="accent5"/>
          </a:solidFill>
          <a:ln w="25400" cap="flat" cmpd="sng" algn="ctr">
            <a:noFill/>
            <a:prstDash val="solid"/>
          </a:ln>
          <a:effectLst/>
        </p:spPr>
        <p:txBody>
          <a:bodyPr rtlCol="0" anchor="ctr"/>
          <a:lstStyle/>
          <a:p>
            <a:pPr lvl="0" algn="ctr">
              <a:defRPr/>
            </a:pPr>
            <a:r>
              <a:rPr lang="ja-JP" altLang="en-US" sz="1600" b="1" kern="0" dirty="0">
                <a:cs typeface="Calibri" panose="020F0502020204030204" pitchFamily="34" charset="0"/>
              </a:rPr>
              <a:t>高齢者の約</a:t>
            </a:r>
            <a:r>
              <a:rPr lang="en-US" altLang="ja-JP" sz="1600" b="1" kern="0" dirty="0">
                <a:cs typeface="Calibri" panose="020F0502020204030204" pitchFamily="34" charset="0"/>
              </a:rPr>
              <a:t>10</a:t>
            </a:r>
            <a:r>
              <a:rPr lang="ja-JP" altLang="en-US" sz="1600" b="1" kern="0" dirty="0">
                <a:cs typeface="Calibri" panose="020F0502020204030204" pitchFamily="34" charset="0"/>
              </a:rPr>
              <a:t>人に</a:t>
            </a:r>
            <a:r>
              <a:rPr lang="en-US" altLang="ja-JP" sz="1600" b="1" kern="0" dirty="0">
                <a:cs typeface="Calibri" panose="020F0502020204030204" pitchFamily="34" charset="0"/>
              </a:rPr>
              <a:t>1</a:t>
            </a:r>
            <a:r>
              <a:rPr lang="ja-JP" altLang="en-US" sz="1600" b="1" kern="0" dirty="0">
                <a:cs typeface="Calibri" panose="020F0502020204030204" pitchFamily="34" charset="0"/>
              </a:rPr>
              <a:t>人が認知症など認知的機能障害を患う－脆弱になりやすい状況</a:t>
            </a:r>
            <a:endParaRPr lang="en-SG" sz="1600" b="1" kern="0" dirty="0">
              <a:cs typeface="Calibri" panose="020F0502020204030204" pitchFamily="34" charset="0"/>
            </a:endParaRPr>
          </a:p>
        </p:txBody>
      </p:sp>
      <p:grpSp>
        <p:nvGrpSpPr>
          <p:cNvPr id="52" name="Group 51"/>
          <p:cNvGrpSpPr/>
          <p:nvPr/>
        </p:nvGrpSpPr>
        <p:grpSpPr>
          <a:xfrm>
            <a:off x="4662294" y="1769147"/>
            <a:ext cx="4024506" cy="2446333"/>
            <a:chOff x="251520" y="1340768"/>
            <a:chExt cx="4104456" cy="2769189"/>
          </a:xfrm>
        </p:grpSpPr>
        <p:graphicFrame>
          <p:nvGraphicFramePr>
            <p:cNvPr id="53" name="Chart 52"/>
            <p:cNvGraphicFramePr/>
            <p:nvPr>
              <p:extLst>
                <p:ext uri="{D42A27DB-BD31-4B8C-83A1-F6EECF244321}">
                  <p14:modId xmlns:p14="http://schemas.microsoft.com/office/powerpoint/2010/main" val="1762049159"/>
                </p:ext>
              </p:extLst>
            </p:nvPr>
          </p:nvGraphicFramePr>
          <p:xfrm>
            <a:off x="251520" y="1340768"/>
            <a:ext cx="4104456"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54" name="TextBox 7"/>
            <p:cNvSpPr txBox="1">
              <a:spLocks noChangeArrowheads="1"/>
            </p:cNvSpPr>
            <p:nvPr/>
          </p:nvSpPr>
          <p:spPr bwMode="auto">
            <a:xfrm>
              <a:off x="1127520" y="3645024"/>
              <a:ext cx="2559733" cy="464933"/>
            </a:xfrm>
            <a:prstGeom prst="rect">
              <a:avLst/>
            </a:prstGeom>
            <a:noFill/>
            <a:ln w="9525">
              <a:noFill/>
              <a:miter lim="800000"/>
              <a:headEnd/>
              <a:tailEnd/>
            </a:ln>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GB" b="0" i="0" u="none" strike="noStrike" kern="0" cap="none" spc="0" normalizeH="0" baseline="30000" noProof="0" dirty="0">
                  <a:ln>
                    <a:noFill/>
                  </a:ln>
                  <a:solidFill>
                    <a:srgbClr val="000000"/>
                  </a:solidFill>
                  <a:effectLst/>
                  <a:uLnTx/>
                  <a:uFillTx/>
                  <a:cs typeface="Calibri" panose="020F0502020204030204" pitchFamily="34" charset="0"/>
                </a:rPr>
                <a:t>Source: </a:t>
              </a:r>
              <a:r>
                <a:rPr lang="en-GB" kern="0" baseline="30000" dirty="0">
                  <a:solidFill>
                    <a:srgbClr val="000000"/>
                  </a:solidFill>
                  <a:cs typeface="Calibri" panose="020F0502020204030204" pitchFamily="34" charset="0"/>
                </a:rPr>
                <a:t>Department of</a:t>
              </a:r>
              <a:r>
                <a:rPr lang="en-GB" kern="0" dirty="0">
                  <a:solidFill>
                    <a:srgbClr val="000000"/>
                  </a:solidFill>
                  <a:cs typeface="Calibri" panose="020F0502020204030204" pitchFamily="34" charset="0"/>
                </a:rPr>
                <a:t> </a:t>
              </a:r>
              <a:r>
                <a:rPr lang="en-GB" kern="0" baseline="30000" dirty="0">
                  <a:solidFill>
                    <a:srgbClr val="000000"/>
                  </a:solidFill>
                  <a:cs typeface="Calibri" panose="020F0502020204030204" pitchFamily="34" charset="0"/>
                </a:rPr>
                <a:t>Statistics</a:t>
              </a:r>
              <a:endParaRPr kumimoji="0" lang="en-GB" b="0" i="0" u="none" strike="noStrike" kern="0" cap="none" spc="0" normalizeH="0" baseline="0" noProof="0" dirty="0">
                <a:ln>
                  <a:noFill/>
                </a:ln>
                <a:solidFill>
                  <a:srgbClr val="000000"/>
                </a:solidFill>
                <a:effectLst/>
                <a:uLnTx/>
                <a:uFillTx/>
                <a:cs typeface="Calibri" panose="020F0502020204030204" pitchFamily="34" charset="0"/>
              </a:endParaRPr>
            </a:p>
          </p:txBody>
        </p:sp>
      </p:grpSp>
      <p:graphicFrame>
        <p:nvGraphicFramePr>
          <p:cNvPr id="55" name="Table 54"/>
          <p:cNvGraphicFramePr>
            <a:graphicFrameLocks noGrp="1"/>
          </p:cNvGraphicFramePr>
          <p:nvPr>
            <p:extLst>
              <p:ext uri="{D42A27DB-BD31-4B8C-83A1-F6EECF244321}">
                <p14:modId xmlns:p14="http://schemas.microsoft.com/office/powerpoint/2010/main" val="3494194911"/>
              </p:ext>
            </p:extLst>
          </p:nvPr>
        </p:nvGraphicFramePr>
        <p:xfrm>
          <a:off x="4662294" y="4221088"/>
          <a:ext cx="4158178" cy="958517"/>
        </p:xfrm>
        <a:graphic>
          <a:graphicData uri="http://schemas.openxmlformats.org/drawingml/2006/table">
            <a:tbl>
              <a:tblPr firstRow="1" bandRow="1"/>
              <a:tblGrid>
                <a:gridCol w="1255299">
                  <a:extLst>
                    <a:ext uri="{9D8B030D-6E8A-4147-A177-3AD203B41FA5}">
                      <a16:colId xmlns:a16="http://schemas.microsoft.com/office/drawing/2014/main" val="20000"/>
                    </a:ext>
                  </a:extLst>
                </a:gridCol>
                <a:gridCol w="2902879">
                  <a:extLst>
                    <a:ext uri="{9D8B030D-6E8A-4147-A177-3AD203B41FA5}">
                      <a16:colId xmlns:a16="http://schemas.microsoft.com/office/drawing/2014/main" val="20001"/>
                    </a:ext>
                  </a:extLst>
                </a:gridCol>
              </a:tblGrid>
              <a:tr h="360040">
                <a:tc>
                  <a:txBody>
                    <a:bodyPr/>
                    <a:lstStyle>
                      <a:lvl1pPr marL="0" algn="l" defTabSz="914400" rtl="0" eaLnBrk="1" latinLnBrk="0" hangingPunct="1">
                        <a:defRPr sz="1800" b="1" kern="1200">
                          <a:solidFill>
                            <a:schemeClr val="lt1"/>
                          </a:solidFill>
                          <a:latin typeface="Arial"/>
                          <a:ea typeface=""/>
                          <a:cs typeface="Arial"/>
                        </a:defRPr>
                      </a:lvl1pPr>
                      <a:lvl2pPr marL="457200" algn="l" defTabSz="914400" rtl="0" eaLnBrk="1" latinLnBrk="0" hangingPunct="1">
                        <a:defRPr sz="1800" b="1" kern="1200">
                          <a:solidFill>
                            <a:schemeClr val="lt1"/>
                          </a:solidFill>
                          <a:latin typeface="Arial"/>
                          <a:ea typeface=""/>
                          <a:cs typeface="Arial"/>
                        </a:defRPr>
                      </a:lvl2pPr>
                      <a:lvl3pPr marL="914400" algn="l" defTabSz="914400" rtl="0" eaLnBrk="1" latinLnBrk="0" hangingPunct="1">
                        <a:defRPr sz="1800" b="1" kern="1200">
                          <a:solidFill>
                            <a:schemeClr val="lt1"/>
                          </a:solidFill>
                          <a:latin typeface="Arial"/>
                          <a:ea typeface=""/>
                          <a:cs typeface="Arial"/>
                        </a:defRPr>
                      </a:lvl3pPr>
                      <a:lvl4pPr marL="1371600" algn="l" defTabSz="914400" rtl="0" eaLnBrk="1" latinLnBrk="0" hangingPunct="1">
                        <a:defRPr sz="1800" b="1" kern="1200">
                          <a:solidFill>
                            <a:schemeClr val="lt1"/>
                          </a:solidFill>
                          <a:latin typeface="Arial"/>
                          <a:ea typeface=""/>
                          <a:cs typeface="Arial"/>
                        </a:defRPr>
                      </a:lvl4pPr>
                      <a:lvl5pPr marL="1828800" algn="l" defTabSz="914400" rtl="0" eaLnBrk="1" latinLnBrk="0" hangingPunct="1">
                        <a:defRPr sz="1800" b="1" kern="1200">
                          <a:solidFill>
                            <a:schemeClr val="lt1"/>
                          </a:solidFill>
                          <a:latin typeface="Arial"/>
                          <a:ea typeface=""/>
                          <a:cs typeface="Arial"/>
                        </a:defRPr>
                      </a:lvl5pPr>
                      <a:lvl6pPr marL="2286000" algn="l" defTabSz="914400" rtl="0" eaLnBrk="1" latinLnBrk="0" hangingPunct="1">
                        <a:defRPr sz="1800" b="1" kern="1200">
                          <a:solidFill>
                            <a:schemeClr val="lt1"/>
                          </a:solidFill>
                          <a:latin typeface="Arial"/>
                          <a:ea typeface=""/>
                          <a:cs typeface="Arial"/>
                        </a:defRPr>
                      </a:lvl6pPr>
                      <a:lvl7pPr marL="2743200" algn="l" defTabSz="914400" rtl="0" eaLnBrk="1" latinLnBrk="0" hangingPunct="1">
                        <a:defRPr sz="1800" b="1" kern="1200">
                          <a:solidFill>
                            <a:schemeClr val="lt1"/>
                          </a:solidFill>
                          <a:latin typeface="Arial"/>
                          <a:ea typeface=""/>
                          <a:cs typeface="Arial"/>
                        </a:defRPr>
                      </a:lvl7pPr>
                      <a:lvl8pPr marL="3200400" algn="l" defTabSz="914400" rtl="0" eaLnBrk="1" latinLnBrk="0" hangingPunct="1">
                        <a:defRPr sz="1800" b="1" kern="1200">
                          <a:solidFill>
                            <a:schemeClr val="lt1"/>
                          </a:solidFill>
                          <a:latin typeface="Arial"/>
                          <a:ea typeface=""/>
                          <a:cs typeface="Arial"/>
                        </a:defRPr>
                      </a:lvl8pPr>
                      <a:lvl9pPr marL="3657600" algn="l" defTabSz="914400" rtl="0" eaLnBrk="1" latinLnBrk="0" hangingPunct="1">
                        <a:defRPr sz="1800" b="1" kern="1200">
                          <a:solidFill>
                            <a:schemeClr val="lt1"/>
                          </a:solidFill>
                          <a:latin typeface="Arial"/>
                          <a:ea typeface=""/>
                          <a:cs typeface="Arial"/>
                        </a:defRPr>
                      </a:lvl9pPr>
                    </a:lstStyle>
                    <a:p>
                      <a:pPr algn="ctr"/>
                      <a:r>
                        <a:rPr lang="ja-JP" altLang="en-US" sz="1800" dirty="0">
                          <a:solidFill>
                            <a:schemeClr val="bg1"/>
                          </a:solidFill>
                          <a:latin typeface="Calibri" panose="020F0502020204030204" pitchFamily="34" charset="0"/>
                          <a:cs typeface="Calibri" panose="020F0502020204030204" pitchFamily="34" charset="0"/>
                        </a:rPr>
                        <a:t>年齢</a:t>
                      </a:r>
                      <a:endParaRPr lang="en-US" sz="1800" dirty="0">
                        <a:solidFill>
                          <a:schemeClr val="bg1"/>
                        </a:solidFill>
                        <a:latin typeface="Calibri" panose="020F0502020204030204" pitchFamily="34" charset="0"/>
                        <a:cs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lvl1pPr marL="0" algn="l" defTabSz="914400" rtl="0" eaLnBrk="1" latinLnBrk="0" hangingPunct="1">
                        <a:defRPr sz="1800" b="1" kern="1200">
                          <a:solidFill>
                            <a:schemeClr val="lt1"/>
                          </a:solidFill>
                          <a:latin typeface="Arial"/>
                          <a:ea typeface=""/>
                          <a:cs typeface="Arial"/>
                        </a:defRPr>
                      </a:lvl1pPr>
                      <a:lvl2pPr marL="457200" algn="l" defTabSz="914400" rtl="0" eaLnBrk="1" latinLnBrk="0" hangingPunct="1">
                        <a:defRPr sz="1800" b="1" kern="1200">
                          <a:solidFill>
                            <a:schemeClr val="lt1"/>
                          </a:solidFill>
                          <a:latin typeface="Arial"/>
                          <a:ea typeface=""/>
                          <a:cs typeface="Arial"/>
                        </a:defRPr>
                      </a:lvl2pPr>
                      <a:lvl3pPr marL="914400" algn="l" defTabSz="914400" rtl="0" eaLnBrk="1" latinLnBrk="0" hangingPunct="1">
                        <a:defRPr sz="1800" b="1" kern="1200">
                          <a:solidFill>
                            <a:schemeClr val="lt1"/>
                          </a:solidFill>
                          <a:latin typeface="Arial"/>
                          <a:ea typeface=""/>
                          <a:cs typeface="Arial"/>
                        </a:defRPr>
                      </a:lvl3pPr>
                      <a:lvl4pPr marL="1371600" algn="l" defTabSz="914400" rtl="0" eaLnBrk="1" latinLnBrk="0" hangingPunct="1">
                        <a:defRPr sz="1800" b="1" kern="1200">
                          <a:solidFill>
                            <a:schemeClr val="lt1"/>
                          </a:solidFill>
                          <a:latin typeface="Arial"/>
                          <a:ea typeface=""/>
                          <a:cs typeface="Arial"/>
                        </a:defRPr>
                      </a:lvl4pPr>
                      <a:lvl5pPr marL="1828800" algn="l" defTabSz="914400" rtl="0" eaLnBrk="1" latinLnBrk="0" hangingPunct="1">
                        <a:defRPr sz="1800" b="1" kern="1200">
                          <a:solidFill>
                            <a:schemeClr val="lt1"/>
                          </a:solidFill>
                          <a:latin typeface="Arial"/>
                          <a:ea typeface=""/>
                          <a:cs typeface="Arial"/>
                        </a:defRPr>
                      </a:lvl5pPr>
                      <a:lvl6pPr marL="2286000" algn="l" defTabSz="914400" rtl="0" eaLnBrk="1" latinLnBrk="0" hangingPunct="1">
                        <a:defRPr sz="1800" b="1" kern="1200">
                          <a:solidFill>
                            <a:schemeClr val="lt1"/>
                          </a:solidFill>
                          <a:latin typeface="Arial"/>
                          <a:ea typeface=""/>
                          <a:cs typeface="Arial"/>
                        </a:defRPr>
                      </a:lvl6pPr>
                      <a:lvl7pPr marL="2743200" algn="l" defTabSz="914400" rtl="0" eaLnBrk="1" latinLnBrk="0" hangingPunct="1">
                        <a:defRPr sz="1800" b="1" kern="1200">
                          <a:solidFill>
                            <a:schemeClr val="lt1"/>
                          </a:solidFill>
                          <a:latin typeface="Arial"/>
                          <a:ea typeface=""/>
                          <a:cs typeface="Arial"/>
                        </a:defRPr>
                      </a:lvl7pPr>
                      <a:lvl8pPr marL="3200400" algn="l" defTabSz="914400" rtl="0" eaLnBrk="1" latinLnBrk="0" hangingPunct="1">
                        <a:defRPr sz="1800" b="1" kern="1200">
                          <a:solidFill>
                            <a:schemeClr val="lt1"/>
                          </a:solidFill>
                          <a:latin typeface="Arial"/>
                          <a:ea typeface=""/>
                          <a:cs typeface="Arial"/>
                        </a:defRPr>
                      </a:lvl8pPr>
                      <a:lvl9pPr marL="3657600" algn="l" defTabSz="914400" rtl="0" eaLnBrk="1" latinLnBrk="0" hangingPunct="1">
                        <a:defRPr sz="1800" b="1" kern="1200">
                          <a:solidFill>
                            <a:schemeClr val="lt1"/>
                          </a:solidFill>
                          <a:latin typeface="Arial"/>
                          <a:ea typeface=""/>
                          <a:cs typeface="Arial"/>
                        </a:defRPr>
                      </a:lvl9pPr>
                    </a:lstStyle>
                    <a:p>
                      <a:pPr algn="ctr"/>
                      <a:r>
                        <a:rPr lang="ja-JP" altLang="en-US" sz="1800" dirty="0">
                          <a:solidFill>
                            <a:schemeClr val="bg1"/>
                          </a:solidFill>
                          <a:latin typeface="Calibri" panose="020F0502020204030204" pitchFamily="34" charset="0"/>
                          <a:cs typeface="Calibri" panose="020F0502020204030204" pitchFamily="34" charset="0"/>
                        </a:rPr>
                        <a:t>認知症の有病率</a:t>
                      </a:r>
                      <a:endParaRPr lang="en-US" sz="1800" dirty="0">
                        <a:solidFill>
                          <a:schemeClr val="bg1"/>
                        </a:solidFill>
                        <a:latin typeface="Calibri" panose="020F0502020204030204" pitchFamily="34" charset="0"/>
                        <a:cs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592757">
                <a:tc>
                  <a:txBody>
                    <a:bodyPr/>
                    <a:lstStyle>
                      <a:lvl1pPr marL="0" algn="l" defTabSz="914400" rtl="0" eaLnBrk="1" latinLnBrk="0" hangingPunct="1">
                        <a:defRPr sz="1800" kern="1200">
                          <a:solidFill>
                            <a:schemeClr val="dk1"/>
                          </a:solidFill>
                          <a:latin typeface="Arial"/>
                          <a:ea typeface=""/>
                          <a:cs typeface="Arial"/>
                        </a:defRPr>
                      </a:lvl1pPr>
                      <a:lvl2pPr marL="457200" algn="l" defTabSz="914400" rtl="0" eaLnBrk="1" latinLnBrk="0" hangingPunct="1">
                        <a:defRPr sz="1800" kern="1200">
                          <a:solidFill>
                            <a:schemeClr val="dk1"/>
                          </a:solidFill>
                          <a:latin typeface="Arial"/>
                          <a:ea typeface=""/>
                          <a:cs typeface="Arial"/>
                        </a:defRPr>
                      </a:lvl2pPr>
                      <a:lvl3pPr marL="914400" algn="l" defTabSz="914400" rtl="0" eaLnBrk="1" latinLnBrk="0" hangingPunct="1">
                        <a:defRPr sz="1800" kern="1200">
                          <a:solidFill>
                            <a:schemeClr val="dk1"/>
                          </a:solidFill>
                          <a:latin typeface="Arial"/>
                          <a:ea typeface=""/>
                          <a:cs typeface="Arial"/>
                        </a:defRPr>
                      </a:lvl3pPr>
                      <a:lvl4pPr marL="1371600" algn="l" defTabSz="914400" rtl="0" eaLnBrk="1" latinLnBrk="0" hangingPunct="1">
                        <a:defRPr sz="1800" kern="1200">
                          <a:solidFill>
                            <a:schemeClr val="dk1"/>
                          </a:solidFill>
                          <a:latin typeface="Arial"/>
                          <a:ea typeface=""/>
                          <a:cs typeface="Arial"/>
                        </a:defRPr>
                      </a:lvl4pPr>
                      <a:lvl5pPr marL="1828800" algn="l" defTabSz="914400" rtl="0" eaLnBrk="1" latinLnBrk="0" hangingPunct="1">
                        <a:defRPr sz="1800" kern="1200">
                          <a:solidFill>
                            <a:schemeClr val="dk1"/>
                          </a:solidFill>
                          <a:latin typeface="Arial"/>
                          <a:ea typeface=""/>
                          <a:cs typeface="Arial"/>
                        </a:defRPr>
                      </a:lvl5pPr>
                      <a:lvl6pPr marL="2286000" algn="l" defTabSz="914400" rtl="0" eaLnBrk="1" latinLnBrk="0" hangingPunct="1">
                        <a:defRPr sz="1800" kern="1200">
                          <a:solidFill>
                            <a:schemeClr val="dk1"/>
                          </a:solidFill>
                          <a:latin typeface="Arial"/>
                          <a:ea typeface=""/>
                          <a:cs typeface="Arial"/>
                        </a:defRPr>
                      </a:lvl6pPr>
                      <a:lvl7pPr marL="2743200" algn="l" defTabSz="914400" rtl="0" eaLnBrk="1" latinLnBrk="0" hangingPunct="1">
                        <a:defRPr sz="1800" kern="1200">
                          <a:solidFill>
                            <a:schemeClr val="dk1"/>
                          </a:solidFill>
                          <a:latin typeface="Arial"/>
                          <a:ea typeface=""/>
                          <a:cs typeface="Arial"/>
                        </a:defRPr>
                      </a:lvl7pPr>
                      <a:lvl8pPr marL="3200400" algn="l" defTabSz="914400" rtl="0" eaLnBrk="1" latinLnBrk="0" hangingPunct="1">
                        <a:defRPr sz="1800" kern="1200">
                          <a:solidFill>
                            <a:schemeClr val="dk1"/>
                          </a:solidFill>
                          <a:latin typeface="Arial"/>
                          <a:ea typeface=""/>
                          <a:cs typeface="Arial"/>
                        </a:defRPr>
                      </a:lvl8pPr>
                      <a:lvl9pPr marL="3657600" algn="l" defTabSz="914400" rtl="0" eaLnBrk="1" latinLnBrk="0" hangingPunct="1">
                        <a:defRPr sz="1800" kern="1200">
                          <a:solidFill>
                            <a:schemeClr val="dk1"/>
                          </a:solidFill>
                          <a:latin typeface="Arial"/>
                          <a:ea typeface=""/>
                          <a:cs typeface="Arial"/>
                        </a:defRPr>
                      </a:lvl9pPr>
                    </a:lstStyle>
                    <a:p>
                      <a:pPr algn="l"/>
                      <a:r>
                        <a:rPr lang="en-US" sz="1600" dirty="0">
                          <a:latin typeface="Calibri" panose="020F0502020204030204" pitchFamily="34" charset="0"/>
                          <a:cs typeface="Calibri" panose="020F0502020204030204" pitchFamily="34" charset="0"/>
                        </a:rPr>
                        <a:t>65 </a:t>
                      </a:r>
                      <a:r>
                        <a:rPr lang="ja-JP" altLang="en-US" sz="1600" dirty="0">
                          <a:latin typeface="Calibri" panose="020F0502020204030204" pitchFamily="34" charset="0"/>
                          <a:cs typeface="Calibri" panose="020F0502020204030204" pitchFamily="34" charset="0"/>
                        </a:rPr>
                        <a:t>歳以上</a:t>
                      </a:r>
                      <a:endParaRPr lang="en-US" sz="1600" dirty="0">
                        <a:latin typeface="Calibri" panose="020F0502020204030204" pitchFamily="34" charset="0"/>
                        <a:cs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
                          <a:cs typeface="Arial"/>
                        </a:defRPr>
                      </a:lvl1pPr>
                      <a:lvl2pPr marL="457200" algn="l" defTabSz="914400" rtl="0" eaLnBrk="1" latinLnBrk="0" hangingPunct="1">
                        <a:defRPr sz="1800" kern="1200">
                          <a:solidFill>
                            <a:schemeClr val="dk1"/>
                          </a:solidFill>
                          <a:latin typeface="Arial"/>
                          <a:ea typeface=""/>
                          <a:cs typeface="Arial"/>
                        </a:defRPr>
                      </a:lvl2pPr>
                      <a:lvl3pPr marL="914400" algn="l" defTabSz="914400" rtl="0" eaLnBrk="1" latinLnBrk="0" hangingPunct="1">
                        <a:defRPr sz="1800" kern="1200">
                          <a:solidFill>
                            <a:schemeClr val="dk1"/>
                          </a:solidFill>
                          <a:latin typeface="Arial"/>
                          <a:ea typeface=""/>
                          <a:cs typeface="Arial"/>
                        </a:defRPr>
                      </a:lvl3pPr>
                      <a:lvl4pPr marL="1371600" algn="l" defTabSz="914400" rtl="0" eaLnBrk="1" latinLnBrk="0" hangingPunct="1">
                        <a:defRPr sz="1800" kern="1200">
                          <a:solidFill>
                            <a:schemeClr val="dk1"/>
                          </a:solidFill>
                          <a:latin typeface="Arial"/>
                          <a:ea typeface=""/>
                          <a:cs typeface="Arial"/>
                        </a:defRPr>
                      </a:lvl4pPr>
                      <a:lvl5pPr marL="1828800" algn="l" defTabSz="914400" rtl="0" eaLnBrk="1" latinLnBrk="0" hangingPunct="1">
                        <a:defRPr sz="1800" kern="1200">
                          <a:solidFill>
                            <a:schemeClr val="dk1"/>
                          </a:solidFill>
                          <a:latin typeface="Arial"/>
                          <a:ea typeface=""/>
                          <a:cs typeface="Arial"/>
                        </a:defRPr>
                      </a:lvl5pPr>
                      <a:lvl6pPr marL="2286000" algn="l" defTabSz="914400" rtl="0" eaLnBrk="1" latinLnBrk="0" hangingPunct="1">
                        <a:defRPr sz="1800" kern="1200">
                          <a:solidFill>
                            <a:schemeClr val="dk1"/>
                          </a:solidFill>
                          <a:latin typeface="Arial"/>
                          <a:ea typeface=""/>
                          <a:cs typeface="Arial"/>
                        </a:defRPr>
                      </a:lvl6pPr>
                      <a:lvl7pPr marL="2743200" algn="l" defTabSz="914400" rtl="0" eaLnBrk="1" latinLnBrk="0" hangingPunct="1">
                        <a:defRPr sz="1800" kern="1200">
                          <a:solidFill>
                            <a:schemeClr val="dk1"/>
                          </a:solidFill>
                          <a:latin typeface="Arial"/>
                          <a:ea typeface=""/>
                          <a:cs typeface="Arial"/>
                        </a:defRPr>
                      </a:lvl7pPr>
                      <a:lvl8pPr marL="3200400" algn="l" defTabSz="914400" rtl="0" eaLnBrk="1" latinLnBrk="0" hangingPunct="1">
                        <a:defRPr sz="1800" kern="1200">
                          <a:solidFill>
                            <a:schemeClr val="dk1"/>
                          </a:solidFill>
                          <a:latin typeface="Arial"/>
                          <a:ea typeface=""/>
                          <a:cs typeface="Arial"/>
                        </a:defRPr>
                      </a:lvl8pPr>
                      <a:lvl9pPr marL="3657600" algn="l" defTabSz="914400" rtl="0" eaLnBrk="1" latinLnBrk="0" hangingPunct="1">
                        <a:defRPr sz="1800" kern="1200">
                          <a:solidFill>
                            <a:schemeClr val="dk1"/>
                          </a:solidFill>
                          <a:latin typeface="Arial"/>
                          <a:ea typeface=""/>
                          <a:cs typeface="Arial"/>
                        </a:defRPr>
                      </a:lvl9pPr>
                    </a:lstStyle>
                    <a:p>
                      <a:pPr algn="ctr"/>
                      <a:r>
                        <a:rPr lang="en-US" sz="1600" dirty="0">
                          <a:latin typeface="Calibri" panose="020F0502020204030204" pitchFamily="34" charset="0"/>
                          <a:cs typeface="Calibri" panose="020F0502020204030204" pitchFamily="34" charset="0"/>
                        </a:rPr>
                        <a:t>10%</a:t>
                      </a:r>
                      <a:endParaRPr lang="en-US" sz="1600" baseline="30000" dirty="0">
                        <a:latin typeface="Calibri" panose="020F0502020204030204" pitchFamily="34" charset="0"/>
                        <a:cs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bl>
          </a:graphicData>
        </a:graphic>
      </p:graphicFrame>
      <p:sp>
        <p:nvSpPr>
          <p:cNvPr id="56" name="TextBox 7"/>
          <p:cNvSpPr txBox="1">
            <a:spLocks noChangeArrowheads="1"/>
          </p:cNvSpPr>
          <p:nvPr/>
        </p:nvSpPr>
        <p:spPr bwMode="auto">
          <a:xfrm>
            <a:off x="4662294" y="5415607"/>
            <a:ext cx="4069785" cy="461665"/>
          </a:xfrm>
          <a:prstGeom prst="rect">
            <a:avLst/>
          </a:prstGeom>
          <a:noFill/>
          <a:ln w="9525">
            <a:noFill/>
            <a:miter lim="800000"/>
            <a:headEnd/>
            <a:tailEnd/>
          </a:ln>
        </p:spPr>
        <p:txBody>
          <a:bodyPr wrap="square">
            <a:spAutoFit/>
          </a:bodyPr>
          <a:lstStyle/>
          <a:p>
            <a:pPr algn="ctr" fontAlgn="base">
              <a:spcBef>
                <a:spcPct val="0"/>
              </a:spcBef>
              <a:spcAft>
                <a:spcPct val="0"/>
              </a:spcAft>
            </a:pPr>
            <a:r>
              <a:rPr lang="en-GB" sz="1200" dirty="0">
                <a:solidFill>
                  <a:srgbClr val="000000"/>
                </a:solidFill>
                <a:cs typeface="Calibri" panose="020F0502020204030204" pitchFamily="34" charset="0"/>
              </a:rPr>
              <a:t>Source: “Well-being of the Singapore Elderly”, Institute of Mental Health, 2015</a:t>
            </a:r>
          </a:p>
        </p:txBody>
      </p:sp>
    </p:spTree>
    <p:extLst>
      <p:ext uri="{BB962C8B-B14F-4D97-AF65-F5344CB8AC3E}">
        <p14:creationId xmlns:p14="http://schemas.microsoft.com/office/powerpoint/2010/main" val="18864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200" b="1" dirty="0"/>
              <a:t>提案されている弱者法</a:t>
            </a:r>
            <a:br>
              <a:rPr lang="en-US" sz="3200" b="1" dirty="0"/>
            </a:br>
            <a:r>
              <a:rPr lang="en-US" sz="3200" b="1" dirty="0"/>
              <a:t> – </a:t>
            </a:r>
            <a:r>
              <a:rPr lang="ja-JP" altLang="en-US" sz="3200" b="1" dirty="0"/>
              <a:t>背景</a:t>
            </a:r>
            <a:endParaRPr lang="en-SG" sz="32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4</a:t>
            </a:fld>
            <a:endParaRPr lang="en-GB" dirty="0"/>
          </a:p>
        </p:txBody>
      </p:sp>
      <p:sp>
        <p:nvSpPr>
          <p:cNvPr id="21" name="TextBox 34"/>
          <p:cNvSpPr txBox="1">
            <a:spLocks noChangeArrowheads="1"/>
          </p:cNvSpPr>
          <p:nvPr/>
        </p:nvSpPr>
        <p:spPr bwMode="auto">
          <a:xfrm>
            <a:off x="5076056" y="5555705"/>
            <a:ext cx="3165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200" dirty="0">
                <a:solidFill>
                  <a:srgbClr val="555555"/>
                </a:solidFill>
                <a:latin typeface="Corbel" panose="020B0503020204020204" pitchFamily="34" charset="0"/>
              </a:rPr>
              <a:t>Source: Department of Statistics</a:t>
            </a:r>
            <a:endParaRPr lang="en-SG" altLang="en-US" sz="1200" dirty="0">
              <a:solidFill>
                <a:srgbClr val="555555"/>
              </a:solidFill>
              <a:latin typeface="Corbel" panose="020B0503020204020204" pitchFamily="34" charset="0"/>
            </a:endParaRPr>
          </a:p>
        </p:txBody>
      </p:sp>
      <p:sp>
        <p:nvSpPr>
          <p:cNvPr id="33" name="Rounded Rectangle 32"/>
          <p:cNvSpPr/>
          <p:nvPr/>
        </p:nvSpPr>
        <p:spPr>
          <a:xfrm>
            <a:off x="621145" y="2131515"/>
            <a:ext cx="3374275" cy="792088"/>
          </a:xfrm>
          <a:prstGeom prst="roundRect">
            <a:avLst>
              <a:gd name="adj" fmla="val 11998"/>
            </a:avLst>
          </a:prstGeom>
          <a:solidFill>
            <a:schemeClr val="accent2">
              <a:lumMod val="20000"/>
              <a:lumOff val="80000"/>
            </a:scheme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ja-JP" altLang="en-US" sz="1600" b="1" kern="0" dirty="0">
                <a:cs typeface="Calibri" panose="020F0502020204030204" pitchFamily="34" charset="0"/>
              </a:rPr>
              <a:t>子どもから離れて住んでいる高齢者夫婦が増えている</a:t>
            </a:r>
            <a:endParaRPr kumimoji="0" lang="en-SG" sz="1600" b="1" i="0" u="none" strike="noStrike" kern="0" cap="none" spc="0" normalizeH="0" baseline="0" noProof="0" dirty="0">
              <a:ln>
                <a:noFill/>
              </a:ln>
              <a:effectLst/>
              <a:uLnTx/>
              <a:uFillTx/>
              <a:cs typeface="Calibri" panose="020F0502020204030204" pitchFamily="34" charset="0"/>
            </a:endParaRPr>
          </a:p>
        </p:txBody>
      </p:sp>
      <p:sp>
        <p:nvSpPr>
          <p:cNvPr id="34" name="Rounded Rectangle 33"/>
          <p:cNvSpPr/>
          <p:nvPr/>
        </p:nvSpPr>
        <p:spPr>
          <a:xfrm>
            <a:off x="604631" y="3212976"/>
            <a:ext cx="3374275" cy="1006771"/>
          </a:xfrm>
          <a:prstGeom prst="roundRect">
            <a:avLst>
              <a:gd name="adj" fmla="val 11998"/>
            </a:avLst>
          </a:prstGeom>
          <a:solidFill>
            <a:schemeClr val="accent5"/>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ja-JP" altLang="en-US" sz="1600" b="1" kern="0" dirty="0">
                <a:solidFill>
                  <a:srgbClr val="000000"/>
                </a:solidFill>
                <a:cs typeface="Calibri" panose="020F0502020204030204" pitchFamily="34" charset="0"/>
              </a:rPr>
              <a:t>多くの高齢者は独居であり、社会的孤立のリスクにある</a:t>
            </a:r>
            <a:endParaRPr kumimoji="0" lang="en-SG" sz="1600" b="1" i="0" u="none" strike="noStrike" kern="0" cap="none" spc="0" normalizeH="0" baseline="0" noProof="0" dirty="0">
              <a:ln>
                <a:noFill/>
              </a:ln>
              <a:solidFill>
                <a:srgbClr val="000000"/>
              </a:solidFill>
              <a:effectLst/>
              <a:uLnTx/>
              <a:uFillTx/>
              <a:cs typeface="Calibri" panose="020F0502020204030204" pitchFamily="34" charset="0"/>
            </a:endParaRPr>
          </a:p>
        </p:txBody>
      </p:sp>
      <p:sp>
        <p:nvSpPr>
          <p:cNvPr id="35" name="Rounded Rectangle 34"/>
          <p:cNvSpPr/>
          <p:nvPr/>
        </p:nvSpPr>
        <p:spPr>
          <a:xfrm>
            <a:off x="629025" y="4509120"/>
            <a:ext cx="3366912" cy="1040905"/>
          </a:xfrm>
          <a:prstGeom prst="roundRect">
            <a:avLst>
              <a:gd name="adj" fmla="val 11998"/>
            </a:avLst>
          </a:prstGeom>
          <a:solidFill>
            <a:schemeClr val="accent2">
              <a:lumMod val="20000"/>
              <a:lumOff val="80000"/>
            </a:scheme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effectLst/>
                <a:uLnTx/>
                <a:uFillTx/>
                <a:cs typeface="Calibri" panose="020F0502020204030204" pitchFamily="34" charset="0"/>
              </a:rPr>
              <a:t>身体的、精神的疾患がある独居高齢者は自分自身の面倒が困難</a:t>
            </a:r>
            <a:endParaRPr kumimoji="0" lang="en-SG" sz="1600" b="1" i="0" u="none" strike="noStrike" kern="0" cap="none" spc="0" normalizeH="0" baseline="0" noProof="0" dirty="0">
              <a:ln>
                <a:noFill/>
              </a:ln>
              <a:effectLst/>
              <a:uLnTx/>
              <a:uFillTx/>
              <a:cs typeface="Calibri" panose="020F0502020204030204" pitchFamily="34" charset="0"/>
            </a:endParaRPr>
          </a:p>
        </p:txBody>
      </p:sp>
      <p:graphicFrame>
        <p:nvGraphicFramePr>
          <p:cNvPr id="10" name="Chart 9"/>
          <p:cNvGraphicFramePr/>
          <p:nvPr>
            <p:extLst>
              <p:ext uri="{D42A27DB-BD31-4B8C-83A1-F6EECF244321}">
                <p14:modId xmlns:p14="http://schemas.microsoft.com/office/powerpoint/2010/main" val="3015283632"/>
              </p:ext>
            </p:extLst>
          </p:nvPr>
        </p:nvGraphicFramePr>
        <p:xfrm>
          <a:off x="4788961" y="1830159"/>
          <a:ext cx="3897840" cy="2030889"/>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283968" y="2599020"/>
            <a:ext cx="504993" cy="253916"/>
          </a:xfrm>
          <a:prstGeom prst="rect">
            <a:avLst/>
          </a:prstGeom>
          <a:noFill/>
        </p:spPr>
        <p:txBody>
          <a:bodyPr wrap="square" rtlCol="0">
            <a:spAutoFit/>
          </a:bodyPr>
          <a:lstStyle/>
          <a:p>
            <a:r>
              <a:rPr lang="en-US" sz="1050" dirty="0"/>
              <a:t>‘000</a:t>
            </a:r>
            <a:endParaRPr lang="en-SG" sz="1050" dirty="0"/>
          </a:p>
        </p:txBody>
      </p:sp>
      <p:graphicFrame>
        <p:nvGraphicFramePr>
          <p:cNvPr id="12" name="Chart 11"/>
          <p:cNvGraphicFramePr/>
          <p:nvPr>
            <p:extLst>
              <p:ext uri="{D42A27DB-BD31-4B8C-83A1-F6EECF244321}">
                <p14:modId xmlns:p14="http://schemas.microsoft.com/office/powerpoint/2010/main" val="3845076997"/>
              </p:ext>
            </p:extLst>
          </p:nvPr>
        </p:nvGraphicFramePr>
        <p:xfrm>
          <a:off x="4788024" y="3843990"/>
          <a:ext cx="3898776" cy="1706035"/>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319972" y="4382162"/>
            <a:ext cx="504056" cy="253916"/>
          </a:xfrm>
          <a:prstGeom prst="rect">
            <a:avLst/>
          </a:prstGeom>
          <a:noFill/>
        </p:spPr>
        <p:txBody>
          <a:bodyPr wrap="square" rtlCol="0">
            <a:spAutoFit/>
          </a:bodyPr>
          <a:lstStyle/>
          <a:p>
            <a:r>
              <a:rPr lang="en-US" sz="1050" dirty="0"/>
              <a:t>‘000</a:t>
            </a:r>
            <a:endParaRPr lang="en-SG" sz="1050" dirty="0"/>
          </a:p>
        </p:txBody>
      </p:sp>
    </p:spTree>
    <p:extLst>
      <p:ext uri="{BB962C8B-B14F-4D97-AF65-F5344CB8AC3E}">
        <p14:creationId xmlns:p14="http://schemas.microsoft.com/office/powerpoint/2010/main" val="419142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05509" y="6166514"/>
            <a:ext cx="2133600" cy="476250"/>
          </a:xfrm>
        </p:spPr>
        <p:txBody>
          <a:bodyPr/>
          <a:lstStyle/>
          <a:p>
            <a:fld id="{67881347-B65C-4FA6-B0A8-C5B2B15AF359}" type="slidenum">
              <a:rPr lang="en-GB" smtClean="0"/>
              <a:pPr/>
              <a:t>5</a:t>
            </a:fld>
            <a:endParaRPr lang="en-GB" dirty="0"/>
          </a:p>
        </p:txBody>
      </p:sp>
      <p:graphicFrame>
        <p:nvGraphicFramePr>
          <p:cNvPr id="8" name="Chart 7"/>
          <p:cNvGraphicFramePr/>
          <p:nvPr>
            <p:extLst>
              <p:ext uri="{D42A27DB-BD31-4B8C-83A1-F6EECF244321}">
                <p14:modId xmlns:p14="http://schemas.microsoft.com/office/powerpoint/2010/main" val="3561096470"/>
              </p:ext>
            </p:extLst>
          </p:nvPr>
        </p:nvGraphicFramePr>
        <p:xfrm>
          <a:off x="822960" y="2533170"/>
          <a:ext cx="3749040" cy="312807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34"/>
          <p:cNvSpPr txBox="1">
            <a:spLocks noChangeArrowheads="1"/>
          </p:cNvSpPr>
          <p:nvPr/>
        </p:nvSpPr>
        <p:spPr bwMode="auto">
          <a:xfrm>
            <a:off x="822960" y="5661248"/>
            <a:ext cx="36050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200" dirty="0">
                <a:solidFill>
                  <a:schemeClr val="accent6">
                    <a:lumMod val="50000"/>
                  </a:schemeClr>
                </a:solidFill>
                <a:latin typeface="Corbel" panose="020B0503020204020204" pitchFamily="34" charset="0"/>
              </a:rPr>
              <a:t>Source: KK Women’s and Children’s Hospital, National University Hospital</a:t>
            </a:r>
            <a:endParaRPr lang="en-SG" altLang="en-US" sz="1200" dirty="0">
              <a:solidFill>
                <a:schemeClr val="accent6">
                  <a:lumMod val="50000"/>
                </a:schemeClr>
              </a:solidFill>
              <a:latin typeface="Corbel" panose="020B0503020204020204" pitchFamily="34" charset="0"/>
            </a:endParaRPr>
          </a:p>
        </p:txBody>
      </p:sp>
      <p:sp>
        <p:nvSpPr>
          <p:cNvPr id="9" name="Title 1"/>
          <p:cNvSpPr>
            <a:spLocks noGrp="1"/>
          </p:cNvSpPr>
          <p:nvPr>
            <p:ph type="title"/>
          </p:nvPr>
        </p:nvSpPr>
        <p:spPr>
          <a:xfrm>
            <a:off x="457200" y="274638"/>
            <a:ext cx="8229600" cy="1143000"/>
          </a:xfrm>
        </p:spPr>
        <p:txBody>
          <a:bodyPr/>
          <a:lstStyle/>
          <a:p>
            <a:r>
              <a:rPr lang="ja-JP" altLang="en-US" sz="3200" b="1" dirty="0"/>
              <a:t>提案されている弱者法</a:t>
            </a:r>
            <a:br>
              <a:rPr lang="en-US" sz="3200" b="1" dirty="0"/>
            </a:br>
            <a:r>
              <a:rPr lang="en-US" sz="3200" b="1" dirty="0"/>
              <a:t> – </a:t>
            </a:r>
            <a:r>
              <a:rPr lang="ja-JP" altLang="en-US" sz="3200" b="1" dirty="0"/>
              <a:t>背景</a:t>
            </a:r>
            <a:endParaRPr lang="en-SG" sz="3200" b="1" dirty="0"/>
          </a:p>
        </p:txBody>
      </p:sp>
      <p:sp>
        <p:nvSpPr>
          <p:cNvPr id="11" name="Rounded Rectangle 10"/>
          <p:cNvSpPr/>
          <p:nvPr/>
        </p:nvSpPr>
        <p:spPr>
          <a:xfrm>
            <a:off x="683568" y="1628800"/>
            <a:ext cx="3744416" cy="720080"/>
          </a:xfrm>
          <a:prstGeom prst="roundRect">
            <a:avLst>
              <a:gd name="adj" fmla="val 11998"/>
            </a:avLst>
          </a:prstGeom>
          <a:solidFill>
            <a:schemeClr val="accent5"/>
          </a:solidFill>
          <a:ln w="25400" cap="flat" cmpd="sng" algn="ctr">
            <a:noFill/>
            <a:prstDash val="solid"/>
          </a:ln>
          <a:effectLst/>
        </p:spPr>
        <p:txBody>
          <a:bodyPr rtlCol="0" anchor="ctr"/>
          <a:lstStyle/>
          <a:p>
            <a:pPr lvl="0" algn="ctr">
              <a:defRPr/>
            </a:pPr>
            <a:r>
              <a:rPr lang="ja-JP" altLang="en-US" sz="1600" b="1" dirty="0"/>
              <a:t>障害者数の増加</a:t>
            </a:r>
            <a:r>
              <a:rPr lang="en-GB" sz="1600" b="1" dirty="0"/>
              <a:t>(PWDs) </a:t>
            </a:r>
            <a:endParaRPr kumimoji="0" lang="en-SG" sz="1600" b="1" i="0" u="none" strike="noStrike" kern="0" cap="none" spc="0" normalizeH="0" baseline="0" noProof="0" dirty="0">
              <a:ln>
                <a:noFill/>
              </a:ln>
              <a:solidFill>
                <a:srgbClr val="000000"/>
              </a:solidFill>
              <a:effectLst/>
              <a:uLnTx/>
              <a:uFillTx/>
              <a:cs typeface="Calibri" panose="020F0502020204030204" pitchFamily="34" charset="0"/>
            </a:endParaRPr>
          </a:p>
        </p:txBody>
      </p:sp>
      <p:sp>
        <p:nvSpPr>
          <p:cNvPr id="12" name="Rounded Rectangle 11"/>
          <p:cNvSpPr/>
          <p:nvPr/>
        </p:nvSpPr>
        <p:spPr>
          <a:xfrm>
            <a:off x="4761736" y="1631694"/>
            <a:ext cx="3770704" cy="717186"/>
          </a:xfrm>
          <a:prstGeom prst="roundRect">
            <a:avLst>
              <a:gd name="adj" fmla="val 11998"/>
            </a:avLst>
          </a:prstGeom>
          <a:solidFill>
            <a:schemeClr val="accent2">
              <a:lumMod val="20000"/>
              <a:lumOff val="80000"/>
            </a:schemeClr>
          </a:solidFill>
          <a:ln w="25400" cap="flat" cmpd="sng" algn="ctr">
            <a:noFill/>
            <a:prstDash val="solid"/>
          </a:ln>
          <a:effectLst/>
        </p:spPr>
        <p:txBody>
          <a:bodyPr rtlCol="0" anchor="ctr"/>
          <a:lstStyle/>
          <a:p>
            <a:pPr lvl="0" algn="ctr">
              <a:defRPr/>
            </a:pPr>
            <a:r>
              <a:rPr lang="ja-JP" altLang="en-US" sz="1600" b="1" dirty="0"/>
              <a:t>長生きする人の多くが親より生き延びる</a:t>
            </a:r>
            <a:endParaRPr lang="en-SG" sz="1600" b="1" kern="0" dirty="0">
              <a:solidFill>
                <a:srgbClr val="000000"/>
              </a:solidFill>
              <a:cs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2229943513"/>
              </p:ext>
            </p:extLst>
          </p:nvPr>
        </p:nvGraphicFramePr>
        <p:xfrm>
          <a:off x="4750677" y="2485716"/>
          <a:ext cx="3888432" cy="3312369"/>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34"/>
          <p:cNvSpPr txBox="1">
            <a:spLocks noChangeArrowheads="1"/>
          </p:cNvSpPr>
          <p:nvPr/>
        </p:nvSpPr>
        <p:spPr bwMode="auto">
          <a:xfrm>
            <a:off x="5201558" y="5744289"/>
            <a:ext cx="31652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200" dirty="0">
                <a:solidFill>
                  <a:srgbClr val="555555"/>
                </a:solidFill>
                <a:latin typeface="Corbel" panose="020B0503020204020204" pitchFamily="34" charset="0"/>
              </a:rPr>
              <a:t>Source: Department of Statistics</a:t>
            </a:r>
            <a:endParaRPr lang="en-SG" altLang="en-US" sz="1200" dirty="0">
              <a:solidFill>
                <a:srgbClr val="555555"/>
              </a:solidFill>
              <a:latin typeface="Corbel" panose="020B0503020204020204" pitchFamily="34" charset="0"/>
            </a:endParaRPr>
          </a:p>
        </p:txBody>
      </p:sp>
    </p:spTree>
    <p:extLst>
      <p:ext uri="{BB962C8B-B14F-4D97-AF65-F5344CB8AC3E}">
        <p14:creationId xmlns:p14="http://schemas.microsoft.com/office/powerpoint/2010/main" val="160055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提案されている弱者法</a:t>
            </a:r>
            <a:r>
              <a:rPr lang="en-GB" sz="3600" b="1" dirty="0"/>
              <a:t>(VAA)</a:t>
            </a:r>
            <a:endParaRPr lang="en-SG" sz="36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6</a:t>
            </a:fld>
            <a:endParaRPr lang="en-GB"/>
          </a:p>
        </p:txBody>
      </p:sp>
      <p:sp>
        <p:nvSpPr>
          <p:cNvPr id="5" name="Content Placeholder 11"/>
          <p:cNvSpPr>
            <a:spLocks noGrp="1"/>
          </p:cNvSpPr>
          <p:nvPr>
            <p:ph idx="1"/>
          </p:nvPr>
        </p:nvSpPr>
        <p:spPr>
          <a:xfrm>
            <a:off x="457200" y="1844824"/>
            <a:ext cx="8229600" cy="4065315"/>
          </a:xfrm>
        </p:spPr>
        <p:txBody>
          <a:bodyPr/>
          <a:lstStyle/>
          <a:p>
            <a:pPr>
              <a:spcBef>
                <a:spcPts val="1800"/>
              </a:spcBef>
            </a:pPr>
            <a:r>
              <a:rPr lang="ja-JP" altLang="en-US" sz="2000" b="1" dirty="0"/>
              <a:t>全ての高齢者</a:t>
            </a:r>
            <a:r>
              <a:rPr lang="ja-JP" altLang="en-US" sz="2000" dirty="0"/>
              <a:t>を対象にする予定</a:t>
            </a:r>
            <a:endParaRPr lang="en-US" sz="2000" dirty="0"/>
          </a:p>
          <a:p>
            <a:pPr>
              <a:spcBef>
                <a:spcPts val="1800"/>
              </a:spcBef>
            </a:pPr>
            <a:r>
              <a:rPr lang="ja-JP" altLang="en-US" sz="2000" dirty="0"/>
              <a:t>ハイリスクケースには、</a:t>
            </a:r>
            <a:r>
              <a:rPr lang="ja-JP" altLang="en-US" sz="2000" b="1" dirty="0"/>
              <a:t>政府</a:t>
            </a:r>
            <a:r>
              <a:rPr lang="ja-JP" altLang="en-US" sz="2000" dirty="0"/>
              <a:t>が最後の手段として介入する場合がある</a:t>
            </a:r>
            <a:endParaRPr lang="en-US" sz="2000" dirty="0"/>
          </a:p>
          <a:p>
            <a:pPr>
              <a:spcBef>
                <a:spcPts val="1800"/>
              </a:spcBef>
            </a:pPr>
            <a:r>
              <a:rPr lang="ja-JP" altLang="en-US" sz="2000" dirty="0"/>
              <a:t>新しい</a:t>
            </a:r>
            <a:r>
              <a:rPr lang="ja-JP" altLang="en-US" sz="2000" b="1" dirty="0"/>
              <a:t>成人保護サービス</a:t>
            </a:r>
            <a:r>
              <a:rPr lang="en-US" altLang="ja-JP" sz="2000" b="1" dirty="0"/>
              <a:t>(APS) </a:t>
            </a:r>
            <a:r>
              <a:rPr lang="ja-JP" altLang="en-US" sz="2000" dirty="0"/>
              <a:t>の下、公務員のみが法的権限が執行できる</a:t>
            </a:r>
            <a:endParaRPr lang="en-US" sz="2000" dirty="0"/>
          </a:p>
          <a:p>
            <a:pPr>
              <a:spcBef>
                <a:spcPts val="1800"/>
              </a:spcBef>
            </a:pPr>
            <a:r>
              <a:rPr lang="ja-JP" altLang="en-US" sz="2000" dirty="0"/>
              <a:t>裁判所も介入命令が出せる</a:t>
            </a:r>
            <a:endParaRPr lang="en-US" sz="2000" b="1" dirty="0"/>
          </a:p>
          <a:p>
            <a:pPr>
              <a:spcBef>
                <a:spcPts val="1800"/>
              </a:spcBef>
            </a:pPr>
            <a:r>
              <a:rPr lang="ja-JP" altLang="en-US" sz="2000" dirty="0"/>
              <a:t>脆弱な成人に対する犯罪は罰則の強化もあり得る</a:t>
            </a:r>
            <a:endParaRPr lang="en-SG" sz="2000" dirty="0"/>
          </a:p>
        </p:txBody>
      </p:sp>
    </p:spTree>
    <p:extLst>
      <p:ext uri="{BB962C8B-B14F-4D97-AF65-F5344CB8AC3E}">
        <p14:creationId xmlns:p14="http://schemas.microsoft.com/office/powerpoint/2010/main" val="230027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定義</a:t>
            </a:r>
            <a:endParaRPr lang="en-SG" sz="36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7</a:t>
            </a:fld>
            <a:endParaRPr lang="en-GB"/>
          </a:p>
        </p:txBody>
      </p:sp>
      <p:sp>
        <p:nvSpPr>
          <p:cNvPr id="5" name="Rectangle 4"/>
          <p:cNvSpPr/>
          <p:nvPr/>
        </p:nvSpPr>
        <p:spPr>
          <a:xfrm>
            <a:off x="0" y="1844824"/>
            <a:ext cx="9144000" cy="329699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sz="2400">
              <a:solidFill>
                <a:srgbClr val="FFFFFF"/>
              </a:solidFill>
            </a:endParaRPr>
          </a:p>
        </p:txBody>
      </p:sp>
      <p:sp>
        <p:nvSpPr>
          <p:cNvPr id="6" name="TextBox 7"/>
          <p:cNvSpPr txBox="1">
            <a:spLocks noChangeArrowheads="1"/>
          </p:cNvSpPr>
          <p:nvPr/>
        </p:nvSpPr>
        <p:spPr bwMode="auto">
          <a:xfrm>
            <a:off x="0" y="1993724"/>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400" b="1" dirty="0">
                <a:solidFill>
                  <a:srgbClr val="000000"/>
                </a:solidFill>
              </a:rPr>
              <a:t>弱者</a:t>
            </a:r>
            <a:r>
              <a:rPr lang="ja-JP" altLang="en-US" sz="2400" i="1" dirty="0">
                <a:solidFill>
                  <a:srgbClr val="000000"/>
                </a:solidFill>
              </a:rPr>
              <a:t>にあてはまる者は</a:t>
            </a:r>
            <a:r>
              <a:rPr lang="en-GB" altLang="en-US" sz="2400" dirty="0">
                <a:solidFill>
                  <a:srgbClr val="000000"/>
                </a:solidFill>
              </a:rPr>
              <a:t>… </a:t>
            </a:r>
          </a:p>
        </p:txBody>
      </p:sp>
      <p:sp>
        <p:nvSpPr>
          <p:cNvPr id="7" name="Rectangle 6"/>
          <p:cNvSpPr/>
          <p:nvPr/>
        </p:nvSpPr>
        <p:spPr>
          <a:xfrm>
            <a:off x="395289" y="2707019"/>
            <a:ext cx="2228851" cy="1658086"/>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ja-JP" sz="2000" dirty="0">
                <a:solidFill>
                  <a:srgbClr val="000000"/>
                </a:solidFill>
              </a:rPr>
              <a:t>18</a:t>
            </a:r>
            <a:r>
              <a:rPr lang="ja-JP" altLang="en-US" sz="2000" dirty="0">
                <a:solidFill>
                  <a:srgbClr val="000000"/>
                </a:solidFill>
              </a:rPr>
              <a:t>歳以上の人</a:t>
            </a:r>
            <a:endParaRPr lang="en-SG" sz="2000" dirty="0">
              <a:solidFill>
                <a:srgbClr val="000000"/>
              </a:solidFill>
            </a:endParaRPr>
          </a:p>
        </p:txBody>
      </p:sp>
      <p:sp>
        <p:nvSpPr>
          <p:cNvPr id="8" name="Rectangle 7"/>
          <p:cNvSpPr/>
          <p:nvPr/>
        </p:nvSpPr>
        <p:spPr>
          <a:xfrm>
            <a:off x="3290890" y="2726069"/>
            <a:ext cx="2227263" cy="1639035"/>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sz="2000" dirty="0">
                <a:solidFill>
                  <a:srgbClr val="000000"/>
                </a:solidFill>
              </a:rPr>
              <a:t>精神的または身体的疾患、障害、無能</a:t>
            </a:r>
            <a:endParaRPr lang="en-SG" sz="2000" dirty="0">
              <a:solidFill>
                <a:srgbClr val="000000"/>
              </a:solidFill>
            </a:endParaRPr>
          </a:p>
        </p:txBody>
      </p:sp>
      <p:sp>
        <p:nvSpPr>
          <p:cNvPr id="9" name="Rectangle 8"/>
          <p:cNvSpPr/>
          <p:nvPr/>
        </p:nvSpPr>
        <p:spPr>
          <a:xfrm>
            <a:off x="6186490" y="2726069"/>
            <a:ext cx="2227263" cy="1639035"/>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ja-JP" altLang="en-US" sz="2000" dirty="0">
                <a:solidFill>
                  <a:srgbClr val="000000"/>
                </a:solidFill>
              </a:rPr>
              <a:t>虐待、ネグレクト、セルフ・ネグレクトから自らを守ることが困難</a:t>
            </a:r>
            <a:endParaRPr lang="en-SG" sz="2000" dirty="0">
              <a:solidFill>
                <a:srgbClr val="000000"/>
              </a:solidFill>
            </a:endParaRPr>
          </a:p>
        </p:txBody>
      </p:sp>
      <p:sp>
        <p:nvSpPr>
          <p:cNvPr id="10" name="Plus 9"/>
          <p:cNvSpPr/>
          <p:nvPr/>
        </p:nvSpPr>
        <p:spPr>
          <a:xfrm>
            <a:off x="2755902" y="3486478"/>
            <a:ext cx="428625" cy="406400"/>
          </a:xfrm>
          <a:prstGeom prst="mathPlu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11" name="Plus 10"/>
          <p:cNvSpPr/>
          <p:nvPr/>
        </p:nvSpPr>
        <p:spPr>
          <a:xfrm>
            <a:off x="5654678" y="3505529"/>
            <a:ext cx="428625" cy="407988"/>
          </a:xfrm>
          <a:prstGeom prst="mathPlus">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12" name="TextBox 11"/>
          <p:cNvSpPr txBox="1"/>
          <p:nvPr/>
        </p:nvSpPr>
        <p:spPr>
          <a:xfrm>
            <a:off x="123033" y="2486354"/>
            <a:ext cx="781051" cy="562630"/>
          </a:xfrm>
          <a:prstGeom prst="ellipse">
            <a:avLst/>
          </a:prstGeom>
          <a:solidFill>
            <a:srgbClr val="FF9900"/>
          </a:solidFill>
          <a:ln>
            <a:noFill/>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en-GB" sz="2000" b="1" dirty="0">
                <a:solidFill>
                  <a:prstClr val="white"/>
                </a:solidFill>
              </a:rPr>
              <a:t>(</a:t>
            </a:r>
            <a:r>
              <a:rPr lang="en-GB" sz="2000" b="1" dirty="0" err="1">
                <a:solidFill>
                  <a:prstClr val="white"/>
                </a:solidFill>
              </a:rPr>
              <a:t>i</a:t>
            </a:r>
            <a:r>
              <a:rPr lang="en-GB" sz="2000" b="1" dirty="0">
                <a:solidFill>
                  <a:prstClr val="white"/>
                </a:solidFill>
              </a:rPr>
              <a:t>)</a:t>
            </a:r>
          </a:p>
        </p:txBody>
      </p:sp>
      <p:sp>
        <p:nvSpPr>
          <p:cNvPr id="13" name="TextBox 12"/>
          <p:cNvSpPr txBox="1"/>
          <p:nvPr/>
        </p:nvSpPr>
        <p:spPr>
          <a:xfrm>
            <a:off x="3016252" y="2508578"/>
            <a:ext cx="822325" cy="562630"/>
          </a:xfrm>
          <a:prstGeom prst="ellipse">
            <a:avLst/>
          </a:prstGeom>
          <a:solidFill>
            <a:srgbClr val="FF9900"/>
          </a:solidFill>
          <a:ln>
            <a:noFill/>
          </a:ln>
        </p:spPr>
        <p:style>
          <a:lnRef idx="2">
            <a:schemeClr val="accent1"/>
          </a:lnRef>
          <a:fillRef idx="1">
            <a:schemeClr val="lt1"/>
          </a:fillRef>
          <a:effectRef idx="0">
            <a:schemeClr val="accent1"/>
          </a:effectRef>
          <a:fontRef idx="minor">
            <a:schemeClr val="dk1"/>
          </a:fontRef>
        </p:style>
        <p:txBody>
          <a:bodyPr>
            <a:spAutoFit/>
          </a:bodyPr>
          <a:lstStyle/>
          <a:p>
            <a:pPr algn="ctr" eaLnBrk="1" fontAlgn="auto" hangingPunct="1">
              <a:spcBef>
                <a:spcPts val="0"/>
              </a:spcBef>
              <a:spcAft>
                <a:spcPts val="0"/>
              </a:spcAft>
              <a:defRPr/>
            </a:pPr>
            <a:r>
              <a:rPr lang="en-GB" sz="2000" b="1" dirty="0">
                <a:solidFill>
                  <a:prstClr val="white"/>
                </a:solidFill>
              </a:rPr>
              <a:t>(ii)</a:t>
            </a:r>
          </a:p>
        </p:txBody>
      </p:sp>
      <p:sp>
        <p:nvSpPr>
          <p:cNvPr id="14" name="TextBox 13"/>
          <p:cNvSpPr txBox="1"/>
          <p:nvPr/>
        </p:nvSpPr>
        <p:spPr>
          <a:xfrm>
            <a:off x="7831139" y="2486354"/>
            <a:ext cx="855662" cy="562630"/>
          </a:xfrm>
          <a:prstGeom prst="ellipse">
            <a:avLst/>
          </a:prstGeom>
          <a:solidFill>
            <a:srgbClr val="FF9900"/>
          </a:solid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eaLnBrk="1" fontAlgn="auto" hangingPunct="1">
              <a:spcBef>
                <a:spcPts val="0"/>
              </a:spcBef>
              <a:spcAft>
                <a:spcPts val="0"/>
              </a:spcAft>
              <a:defRPr/>
            </a:pPr>
            <a:r>
              <a:rPr lang="en-GB" sz="2000" b="1" dirty="0">
                <a:solidFill>
                  <a:prstClr val="white"/>
                </a:solidFill>
              </a:rPr>
              <a:t>(iii)</a:t>
            </a:r>
          </a:p>
        </p:txBody>
      </p:sp>
    </p:spTree>
    <p:extLst>
      <p:ext uri="{BB962C8B-B14F-4D97-AF65-F5344CB8AC3E}">
        <p14:creationId xmlns:p14="http://schemas.microsoft.com/office/powerpoint/2010/main" val="3221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定義</a:t>
            </a:r>
            <a:endParaRPr lang="en-SG" sz="3600" b="1" dirty="0"/>
          </a:p>
        </p:txBody>
      </p:sp>
      <p:sp>
        <p:nvSpPr>
          <p:cNvPr id="4" name="Slide Number Placeholder 3"/>
          <p:cNvSpPr>
            <a:spLocks noGrp="1"/>
          </p:cNvSpPr>
          <p:nvPr>
            <p:ph type="sldNum" sz="quarter" idx="12"/>
          </p:nvPr>
        </p:nvSpPr>
        <p:spPr>
          <a:xfrm>
            <a:off x="6553200" y="6453335"/>
            <a:ext cx="2133600" cy="268139"/>
          </a:xfrm>
        </p:spPr>
        <p:txBody>
          <a:bodyPr/>
          <a:lstStyle/>
          <a:p>
            <a:fld id="{67881347-B65C-4FA6-B0A8-C5B2B15AF359}" type="slidenum">
              <a:rPr lang="en-GB" smtClean="0"/>
              <a:pPr/>
              <a:t>8</a:t>
            </a:fld>
            <a:endParaRPr lang="en-GB"/>
          </a:p>
        </p:txBody>
      </p:sp>
      <p:sp>
        <p:nvSpPr>
          <p:cNvPr id="15" name="Rectangle 14"/>
          <p:cNvSpPr/>
          <p:nvPr/>
        </p:nvSpPr>
        <p:spPr>
          <a:xfrm>
            <a:off x="0" y="6165304"/>
            <a:ext cx="914400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6" name="Rectangle 15"/>
          <p:cNvSpPr/>
          <p:nvPr/>
        </p:nvSpPr>
        <p:spPr>
          <a:xfrm>
            <a:off x="0" y="1412777"/>
            <a:ext cx="9144000" cy="504055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sz="2000">
              <a:solidFill>
                <a:srgbClr val="FFFFFF"/>
              </a:solidFill>
            </a:endParaRPr>
          </a:p>
        </p:txBody>
      </p:sp>
      <p:sp>
        <p:nvSpPr>
          <p:cNvPr id="17" name="TextBox 12"/>
          <p:cNvSpPr txBox="1">
            <a:spLocks noChangeArrowheads="1"/>
          </p:cNvSpPr>
          <p:nvPr/>
        </p:nvSpPr>
        <p:spPr bwMode="auto">
          <a:xfrm>
            <a:off x="3308714" y="1996008"/>
            <a:ext cx="24225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400" b="1" dirty="0">
                <a:solidFill>
                  <a:srgbClr val="000000"/>
                </a:solidFill>
              </a:rPr>
              <a:t>ネグレクト</a:t>
            </a:r>
            <a:endParaRPr lang="en-GB" altLang="en-US" sz="2000" b="1" dirty="0">
              <a:solidFill>
                <a:srgbClr val="000000"/>
              </a:solidFill>
            </a:endParaRPr>
          </a:p>
        </p:txBody>
      </p:sp>
      <p:sp>
        <p:nvSpPr>
          <p:cNvPr id="18" name="TextBox 13"/>
          <p:cNvSpPr txBox="1">
            <a:spLocks noChangeArrowheads="1"/>
          </p:cNvSpPr>
          <p:nvPr/>
        </p:nvSpPr>
        <p:spPr bwMode="auto">
          <a:xfrm>
            <a:off x="6048379" y="1988840"/>
            <a:ext cx="2807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000" b="1" dirty="0">
                <a:solidFill>
                  <a:srgbClr val="000000"/>
                </a:solidFill>
              </a:rPr>
              <a:t>セルフ・ネグレクト</a:t>
            </a:r>
            <a:endParaRPr lang="en-GB" altLang="en-US" sz="1800" b="1" dirty="0">
              <a:solidFill>
                <a:srgbClr val="000000"/>
              </a:solidFill>
            </a:endParaRPr>
          </a:p>
        </p:txBody>
      </p:sp>
      <p:sp>
        <p:nvSpPr>
          <p:cNvPr id="19" name="Rectangle 18"/>
          <p:cNvSpPr/>
          <p:nvPr/>
        </p:nvSpPr>
        <p:spPr>
          <a:xfrm>
            <a:off x="3319636" y="2477973"/>
            <a:ext cx="2422580" cy="3680163"/>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ja-JP" altLang="en-US" dirty="0"/>
              <a:t>弱者に必要なケアを与えることを怠るため</a:t>
            </a:r>
            <a:r>
              <a:rPr lang="en-SG" dirty="0"/>
              <a:t>:</a:t>
            </a:r>
          </a:p>
          <a:p>
            <a:endParaRPr lang="en-SG" dirty="0"/>
          </a:p>
          <a:p>
            <a:pPr marL="324000" indent="-324000">
              <a:buFontTx/>
              <a:buAutoNum type="romanLcParenBoth"/>
            </a:pPr>
            <a:r>
              <a:rPr lang="ja-JP" altLang="en-US" dirty="0"/>
              <a:t>人体損傷</a:t>
            </a:r>
            <a:r>
              <a:rPr lang="en-SG" dirty="0"/>
              <a:t>, </a:t>
            </a:r>
          </a:p>
          <a:p>
            <a:pPr marL="324000" indent="-324000">
              <a:buFontTx/>
              <a:buAutoNum type="romanLcParenBoth"/>
            </a:pPr>
            <a:r>
              <a:rPr lang="ja-JP" altLang="en-US" dirty="0"/>
              <a:t>身体的苦痛</a:t>
            </a:r>
            <a:r>
              <a:rPr lang="en-SG" dirty="0"/>
              <a:t>; or </a:t>
            </a:r>
          </a:p>
          <a:p>
            <a:pPr marL="324000" indent="-324000">
              <a:buFontTx/>
              <a:buAutoNum type="romanLcParenBoth"/>
            </a:pPr>
            <a:r>
              <a:rPr lang="ja-JP" altLang="en-US" dirty="0"/>
              <a:t>弱者の健康にかかわる傷害</a:t>
            </a:r>
            <a:r>
              <a:rPr lang="en-SG" dirty="0"/>
              <a:t>.</a:t>
            </a:r>
            <a:endParaRPr lang="en-GB" dirty="0"/>
          </a:p>
        </p:txBody>
      </p:sp>
      <p:sp>
        <p:nvSpPr>
          <p:cNvPr id="20" name="Rectangle 19"/>
          <p:cNvSpPr/>
          <p:nvPr/>
        </p:nvSpPr>
        <p:spPr>
          <a:xfrm>
            <a:off x="6048379" y="2477974"/>
            <a:ext cx="2807589" cy="3680162"/>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lstStyle>
            <a:lvl1pPr>
              <a:tabLst>
                <a:tab pos="742950" algn="r"/>
              </a:tabLst>
              <a:defRPr>
                <a:solidFill>
                  <a:schemeClr val="tx1"/>
                </a:solidFill>
                <a:latin typeface="Calibri" panose="020F0502020204030204" pitchFamily="34" charset="0"/>
              </a:defRPr>
            </a:lvl1pPr>
            <a:lvl2pPr marL="742950" indent="-285750">
              <a:tabLst>
                <a:tab pos="742950" algn="r"/>
              </a:tabLst>
              <a:defRPr>
                <a:solidFill>
                  <a:schemeClr val="tx1"/>
                </a:solidFill>
                <a:latin typeface="Calibri" panose="020F0502020204030204" pitchFamily="34" charset="0"/>
              </a:defRPr>
            </a:lvl2pPr>
            <a:lvl3pPr marL="1143000" indent="-228600">
              <a:tabLst>
                <a:tab pos="742950" algn="r"/>
              </a:tabLst>
              <a:defRPr>
                <a:solidFill>
                  <a:schemeClr val="tx1"/>
                </a:solidFill>
                <a:latin typeface="Calibri" panose="020F0502020204030204" pitchFamily="34" charset="0"/>
              </a:defRPr>
            </a:lvl3pPr>
            <a:lvl4pPr marL="1600200" indent="-228600">
              <a:tabLst>
                <a:tab pos="742950" algn="r"/>
              </a:tabLst>
              <a:defRPr>
                <a:solidFill>
                  <a:schemeClr val="tx1"/>
                </a:solidFill>
                <a:latin typeface="Calibri" panose="020F0502020204030204" pitchFamily="34" charset="0"/>
              </a:defRPr>
            </a:lvl4pPr>
            <a:lvl5pPr marL="2057400" indent="-228600">
              <a:tabLst>
                <a:tab pos="742950" algn="r"/>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742950" algn="r"/>
              </a:tabLst>
              <a:defRPr>
                <a:solidFill>
                  <a:schemeClr val="tx1"/>
                </a:solidFill>
                <a:latin typeface="Calibri" panose="020F0502020204030204" pitchFamily="34" charset="0"/>
              </a:defRPr>
            </a:lvl9pPr>
          </a:lstStyle>
          <a:p>
            <a:r>
              <a:rPr lang="ja-JP" altLang="en-US" dirty="0"/>
              <a:t>弱者が自らの面倒を怠るため</a:t>
            </a:r>
            <a:r>
              <a:rPr lang="en-SG" dirty="0"/>
              <a:t>: </a:t>
            </a:r>
          </a:p>
          <a:p>
            <a:endParaRPr lang="en-SG" dirty="0"/>
          </a:p>
          <a:p>
            <a:pPr marL="324000" indent="-324000">
              <a:buFontTx/>
              <a:buAutoNum type="romanLcParenBoth"/>
            </a:pPr>
            <a:r>
              <a:rPr lang="ja-JP" altLang="en-US" dirty="0"/>
              <a:t>危険や不潔な状況での生活を営んでいる</a:t>
            </a:r>
            <a:r>
              <a:rPr lang="en-SG" dirty="0"/>
              <a:t>; </a:t>
            </a:r>
          </a:p>
          <a:p>
            <a:pPr marL="324000" indent="-324000">
              <a:buFontTx/>
              <a:buAutoNum type="romanLcParenBoth"/>
            </a:pPr>
            <a:r>
              <a:rPr lang="ja-JP" altLang="en-US" dirty="0"/>
              <a:t>脱水症状や栄養失調から苦しんでいる</a:t>
            </a:r>
            <a:r>
              <a:rPr lang="en-SG" dirty="0"/>
              <a:t>; </a:t>
            </a:r>
            <a:r>
              <a:rPr lang="ja-JP" altLang="en-US" dirty="0"/>
              <a:t>また</a:t>
            </a:r>
            <a:r>
              <a:rPr lang="en-SG" dirty="0"/>
              <a:t> </a:t>
            </a:r>
          </a:p>
          <a:p>
            <a:pPr marL="324000" indent="-324000">
              <a:buFontTx/>
              <a:buAutoNum type="romanLcParenBoth"/>
            </a:pPr>
            <a:r>
              <a:rPr lang="ja-JP" altLang="en-US" dirty="0"/>
              <a:t>治療されていない身体・精神病や障害から苦しんでいる</a:t>
            </a:r>
            <a:endParaRPr lang="en-GB" dirty="0"/>
          </a:p>
        </p:txBody>
      </p:sp>
      <p:sp>
        <p:nvSpPr>
          <p:cNvPr id="21" name="TextBox 12"/>
          <p:cNvSpPr txBox="1">
            <a:spLocks noChangeArrowheads="1"/>
          </p:cNvSpPr>
          <p:nvPr/>
        </p:nvSpPr>
        <p:spPr bwMode="auto">
          <a:xfrm>
            <a:off x="348758" y="1996008"/>
            <a:ext cx="26300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400" b="1" dirty="0">
                <a:solidFill>
                  <a:srgbClr val="000000"/>
                </a:solidFill>
              </a:rPr>
              <a:t>虐待</a:t>
            </a:r>
            <a:endParaRPr lang="en-GB" altLang="en-US" sz="2000" b="1" dirty="0">
              <a:solidFill>
                <a:srgbClr val="000000"/>
              </a:solidFill>
            </a:endParaRPr>
          </a:p>
        </p:txBody>
      </p:sp>
      <p:sp>
        <p:nvSpPr>
          <p:cNvPr id="22" name="Rectangle 21"/>
          <p:cNvSpPr/>
          <p:nvPr/>
        </p:nvSpPr>
        <p:spPr>
          <a:xfrm>
            <a:off x="348758" y="2477973"/>
            <a:ext cx="2630078" cy="3680163"/>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lstStyle>
            <a:lvl1pPr marL="514350" indent="-514350">
              <a:defRPr>
                <a:solidFill>
                  <a:schemeClr val="tx1"/>
                </a:solidFill>
                <a:latin typeface="Calibri" panose="020F0502020204030204" pitchFamily="34" charset="0"/>
              </a:defRPr>
            </a:lvl1pPr>
            <a:lvl2pPr marL="914400" indent="-4572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396000" indent="-396000">
              <a:buFontTx/>
              <a:buAutoNum type="romanLcParenBoth"/>
            </a:pPr>
            <a:r>
              <a:rPr lang="ja-JP" altLang="en-US" dirty="0">
                <a:solidFill>
                  <a:srgbClr val="000000"/>
                </a:solidFill>
              </a:rPr>
              <a:t>身体的</a:t>
            </a:r>
            <a:r>
              <a:rPr lang="en-US" dirty="0">
                <a:solidFill>
                  <a:srgbClr val="000000"/>
                </a:solidFill>
              </a:rPr>
              <a:t> </a:t>
            </a:r>
            <a:endParaRPr lang="en-SG" dirty="0">
              <a:solidFill>
                <a:srgbClr val="000000"/>
              </a:solidFill>
            </a:endParaRPr>
          </a:p>
          <a:p>
            <a:pPr marL="396000" indent="-396000">
              <a:buFontTx/>
              <a:buAutoNum type="romanLcParenBoth"/>
            </a:pPr>
            <a:r>
              <a:rPr lang="ja-JP" altLang="en-US" dirty="0">
                <a:solidFill>
                  <a:srgbClr val="000000"/>
                </a:solidFill>
              </a:rPr>
              <a:t>感情的または精神的</a:t>
            </a:r>
            <a:endParaRPr lang="en-SG" dirty="0">
              <a:solidFill>
                <a:srgbClr val="000000"/>
              </a:solidFill>
            </a:endParaRPr>
          </a:p>
          <a:p>
            <a:pPr marL="396000" indent="-396000">
              <a:buFontTx/>
              <a:buAutoNum type="romanLcParenBoth"/>
            </a:pPr>
            <a:r>
              <a:rPr lang="ja-JP" altLang="en-US" dirty="0">
                <a:solidFill>
                  <a:srgbClr val="000000"/>
                </a:solidFill>
              </a:rPr>
              <a:t>その人のウェルビイングや行動の自由を奪うまたは恐怖を与えるような行動</a:t>
            </a:r>
            <a:endParaRPr lang="en-GB" dirty="0">
              <a:solidFill>
                <a:srgbClr val="000000"/>
              </a:solidFill>
            </a:endParaRPr>
          </a:p>
        </p:txBody>
      </p:sp>
      <p:sp>
        <p:nvSpPr>
          <p:cNvPr id="12" name="TextBox 7"/>
          <p:cNvSpPr txBox="1">
            <a:spLocks noChangeArrowheads="1"/>
          </p:cNvSpPr>
          <p:nvPr/>
        </p:nvSpPr>
        <p:spPr bwMode="auto">
          <a:xfrm>
            <a:off x="0" y="1556792"/>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ja-JP" altLang="en-US" sz="2000" i="1" dirty="0">
                <a:solidFill>
                  <a:srgbClr val="000000"/>
                </a:solidFill>
              </a:rPr>
              <a:t>弱者は次のいずれかによって苦しんでいる</a:t>
            </a:r>
            <a:r>
              <a:rPr lang="en-GB" altLang="en-US" sz="2000" i="1" dirty="0">
                <a:solidFill>
                  <a:srgbClr val="000000"/>
                </a:solidFill>
              </a:rPr>
              <a:t>…</a:t>
            </a:r>
          </a:p>
        </p:txBody>
      </p:sp>
    </p:spTree>
    <p:extLst>
      <p:ext uri="{BB962C8B-B14F-4D97-AF65-F5344CB8AC3E}">
        <p14:creationId xmlns:p14="http://schemas.microsoft.com/office/powerpoint/2010/main" val="3588230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z="3600" b="1" dirty="0"/>
              <a:t>指針</a:t>
            </a:r>
            <a:endParaRPr lang="en-SG" sz="3600" b="1" dirty="0"/>
          </a:p>
        </p:txBody>
      </p:sp>
      <p:sp>
        <p:nvSpPr>
          <p:cNvPr id="4" name="Slide Number Placeholder 3"/>
          <p:cNvSpPr>
            <a:spLocks noGrp="1"/>
          </p:cNvSpPr>
          <p:nvPr>
            <p:ph type="sldNum" sz="quarter" idx="12"/>
          </p:nvPr>
        </p:nvSpPr>
        <p:spPr/>
        <p:txBody>
          <a:bodyPr/>
          <a:lstStyle/>
          <a:p>
            <a:fld id="{67881347-B65C-4FA6-B0A8-C5B2B15AF359}" type="slidenum">
              <a:rPr lang="en-GB" smtClean="0"/>
              <a:pPr/>
              <a:t>9</a:t>
            </a:fld>
            <a:endParaRPr lang="en-GB"/>
          </a:p>
        </p:txBody>
      </p:sp>
      <p:sp>
        <p:nvSpPr>
          <p:cNvPr id="5" name="Rectangle 4"/>
          <p:cNvSpPr/>
          <p:nvPr/>
        </p:nvSpPr>
        <p:spPr>
          <a:xfrm>
            <a:off x="0" y="1511076"/>
            <a:ext cx="9144000" cy="405455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solidFill>
                <a:srgbClr val="FFFFFF"/>
              </a:solidFill>
            </a:endParaRPr>
          </a:p>
        </p:txBody>
      </p:sp>
      <p:sp>
        <p:nvSpPr>
          <p:cNvPr id="6" name="Rectangle 5"/>
          <p:cNvSpPr/>
          <p:nvPr/>
        </p:nvSpPr>
        <p:spPr>
          <a:xfrm>
            <a:off x="1013646" y="1700809"/>
            <a:ext cx="7734818" cy="667492"/>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ja-JP" altLang="en-US" dirty="0">
                <a:solidFill>
                  <a:prstClr val="black"/>
                </a:solidFill>
                <a:latin typeface="Calibri" panose="020F0502020204030204" pitchFamily="34" charset="0"/>
                <a:cs typeface="Calibri" panose="020F0502020204030204" pitchFamily="34" charset="0"/>
              </a:rPr>
              <a:t>目的は、虐待、ネグレクト、セルフ・ネグレクトから弱者を</a:t>
            </a:r>
            <a:r>
              <a:rPr lang="ja-JP" altLang="en-US" b="1" dirty="0">
                <a:solidFill>
                  <a:prstClr val="black"/>
                </a:solidFill>
                <a:latin typeface="Calibri" panose="020F0502020204030204" pitchFamily="34" charset="0"/>
                <a:cs typeface="Calibri" panose="020F0502020204030204" pitchFamily="34" charset="0"/>
              </a:rPr>
              <a:t>守る</a:t>
            </a:r>
            <a:r>
              <a:rPr lang="ja-JP" altLang="en-US" dirty="0">
                <a:solidFill>
                  <a:prstClr val="black"/>
                </a:solidFill>
                <a:latin typeface="Calibri" panose="020F0502020204030204" pitchFamily="34" charset="0"/>
                <a:cs typeface="Calibri" panose="020F0502020204030204" pitchFamily="34" charset="0"/>
              </a:rPr>
              <a:t>こと。</a:t>
            </a:r>
            <a:endParaRPr lang="en-GB" dirty="0">
              <a:solidFill>
                <a:prstClr val="black"/>
              </a:solidFill>
              <a:latin typeface="Calibri" panose="020F0502020204030204" pitchFamily="34" charset="0"/>
              <a:cs typeface="Calibri" panose="020F0502020204030204" pitchFamily="34" charset="0"/>
            </a:endParaRPr>
          </a:p>
        </p:txBody>
      </p:sp>
      <p:sp>
        <p:nvSpPr>
          <p:cNvPr id="7" name="Rectangle 6"/>
          <p:cNvSpPr/>
          <p:nvPr/>
        </p:nvSpPr>
        <p:spPr>
          <a:xfrm>
            <a:off x="1013646" y="2466725"/>
            <a:ext cx="7734818" cy="712788"/>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dirty="0">
                <a:solidFill>
                  <a:prstClr val="black"/>
                </a:solidFill>
                <a:latin typeface="Calibri" panose="020F0502020204030204" pitchFamily="34" charset="0"/>
                <a:cs typeface="Calibri" panose="020F0502020204030204" pitchFamily="34" charset="0"/>
              </a:rPr>
              <a:t>意思能力がある</a:t>
            </a:r>
            <a:r>
              <a:rPr lang="ja-JP" altLang="en-US" b="1" dirty="0">
                <a:solidFill>
                  <a:prstClr val="black"/>
                </a:solidFill>
                <a:latin typeface="Calibri" panose="020F0502020204030204" pitchFamily="34" charset="0"/>
                <a:cs typeface="Calibri" panose="020F0502020204030204" pitchFamily="34" charset="0"/>
              </a:rPr>
              <a:t>弱者</a:t>
            </a:r>
            <a:r>
              <a:rPr lang="ja-JP" altLang="en-US" dirty="0">
                <a:solidFill>
                  <a:prstClr val="black"/>
                </a:solidFill>
                <a:latin typeface="Calibri" panose="020F0502020204030204" pitchFamily="34" charset="0"/>
                <a:cs typeface="Calibri" panose="020F0502020204030204" pitchFamily="34" charset="0"/>
              </a:rPr>
              <a:t>はどこに住むか、なんらかの支援を得るか否かを</a:t>
            </a:r>
            <a:r>
              <a:rPr lang="ja-JP" altLang="en-US" b="1" dirty="0">
                <a:solidFill>
                  <a:prstClr val="black"/>
                </a:solidFill>
                <a:latin typeface="Calibri" panose="020F0502020204030204" pitchFamily="34" charset="0"/>
                <a:cs typeface="Calibri" panose="020F0502020204030204" pitchFamily="34" charset="0"/>
              </a:rPr>
              <a:t>決定できるようにすることが重要である。</a:t>
            </a:r>
            <a:endParaRPr lang="en-GB" dirty="0">
              <a:solidFill>
                <a:prstClr val="black"/>
              </a:solidFill>
              <a:latin typeface="Calibri" panose="020F0502020204030204" pitchFamily="34" charset="0"/>
              <a:cs typeface="Calibri" panose="020F0502020204030204" pitchFamily="34" charset="0"/>
            </a:endParaRPr>
          </a:p>
        </p:txBody>
      </p:sp>
      <p:sp>
        <p:nvSpPr>
          <p:cNvPr id="8" name="Rectangle 7"/>
          <p:cNvSpPr/>
          <p:nvPr/>
        </p:nvSpPr>
        <p:spPr>
          <a:xfrm>
            <a:off x="1013645" y="3277938"/>
            <a:ext cx="7734819" cy="830263"/>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dirty="0">
                <a:solidFill>
                  <a:prstClr val="black"/>
                </a:solidFill>
                <a:latin typeface="Calibri" panose="020F0502020204030204" pitchFamily="34" charset="0"/>
                <a:cs typeface="Calibri" panose="020F0502020204030204" pitchFamily="34" charset="0"/>
              </a:rPr>
              <a:t>もし弱者が意思能力がない場合、本人の過去や現在の考え方、望み、思い、価値、そして信念が適宜に考慮されるべきである。</a:t>
            </a:r>
            <a:endParaRPr lang="en-GB" dirty="0">
              <a:solidFill>
                <a:prstClr val="black"/>
              </a:solidFill>
              <a:latin typeface="Calibri" panose="020F0502020204030204" pitchFamily="34" charset="0"/>
              <a:cs typeface="Calibri" panose="020F0502020204030204" pitchFamily="34" charset="0"/>
            </a:endParaRPr>
          </a:p>
        </p:txBody>
      </p:sp>
      <p:sp>
        <p:nvSpPr>
          <p:cNvPr id="9" name="Rectangle 8"/>
          <p:cNvSpPr/>
          <p:nvPr/>
        </p:nvSpPr>
        <p:spPr>
          <a:xfrm>
            <a:off x="1013646" y="4185990"/>
            <a:ext cx="7734818" cy="755178"/>
          </a:xfrm>
          <a:prstGeom prst="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450839" algn="r"/>
                <a:tab pos="457189" algn="r"/>
                <a:tab pos="1104872" algn="r"/>
              </a:tabLst>
              <a:defRPr/>
            </a:pPr>
            <a:r>
              <a:rPr lang="ja-JP" altLang="en-US" dirty="0">
                <a:solidFill>
                  <a:prstClr val="black"/>
                </a:solidFill>
                <a:latin typeface="Calibri" panose="020F0502020204030204" pitchFamily="34" charset="0"/>
                <a:cs typeface="Calibri" panose="020F0502020204030204" pitchFamily="34" charset="0"/>
              </a:rPr>
              <a:t>弱者の権利と行動の自由をあまり制限しない介入を心がける。</a:t>
            </a:r>
            <a:endParaRPr lang="en-GB" dirty="0">
              <a:solidFill>
                <a:prstClr val="black"/>
              </a:solidFill>
              <a:latin typeface="Calibri" panose="020F0502020204030204" pitchFamily="34" charset="0"/>
              <a:cs typeface="Calibri" panose="020F0502020204030204" pitchFamily="34" charset="0"/>
            </a:endParaRPr>
          </a:p>
        </p:txBody>
      </p:sp>
      <p:sp>
        <p:nvSpPr>
          <p:cNvPr id="10" name="Rectangle 9"/>
          <p:cNvSpPr/>
          <p:nvPr/>
        </p:nvSpPr>
        <p:spPr>
          <a:xfrm>
            <a:off x="641523" y="5013176"/>
            <a:ext cx="7954963" cy="552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lstStyle/>
          <a:p>
            <a:pPr>
              <a:tabLst>
                <a:tab pos="742932" algn="r"/>
              </a:tabLst>
              <a:defRPr/>
            </a:pPr>
            <a:r>
              <a:rPr lang="en-GB" sz="1600" b="1" dirty="0">
                <a:solidFill>
                  <a:prstClr val="black"/>
                </a:solidFill>
              </a:rPr>
              <a:t>Note</a:t>
            </a:r>
            <a:r>
              <a:rPr lang="en-GB" sz="1600" dirty="0">
                <a:solidFill>
                  <a:prstClr val="black"/>
                </a:solidFill>
              </a:rPr>
              <a:t>: </a:t>
            </a:r>
            <a:r>
              <a:rPr lang="ja-JP" altLang="en-US" sz="1600" dirty="0">
                <a:solidFill>
                  <a:prstClr val="black"/>
                </a:solidFill>
              </a:rPr>
              <a:t>指針は意思能力法に沿ったものである。</a:t>
            </a:r>
            <a:endParaRPr lang="en-GB" sz="1600" dirty="0">
              <a:solidFill>
                <a:prstClr val="black"/>
              </a:solidFill>
            </a:endParaRPr>
          </a:p>
        </p:txBody>
      </p:sp>
      <p:sp>
        <p:nvSpPr>
          <p:cNvPr id="11" name="Rectangle 10"/>
          <p:cNvSpPr/>
          <p:nvPr/>
        </p:nvSpPr>
        <p:spPr>
          <a:xfrm>
            <a:off x="457200" y="1700809"/>
            <a:ext cx="432621" cy="667491"/>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latin typeface="Calibri" panose="020F0502020204030204" pitchFamily="34" charset="0"/>
                <a:cs typeface="Calibri" panose="020F0502020204030204" pitchFamily="34" charset="0"/>
              </a:rPr>
              <a:t>1</a:t>
            </a:r>
          </a:p>
        </p:txBody>
      </p:sp>
      <p:sp>
        <p:nvSpPr>
          <p:cNvPr id="12" name="Rectangle 11"/>
          <p:cNvSpPr/>
          <p:nvPr/>
        </p:nvSpPr>
        <p:spPr>
          <a:xfrm>
            <a:off x="467545" y="2466725"/>
            <a:ext cx="422275" cy="712788"/>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latin typeface="Calibri" panose="020F0502020204030204" pitchFamily="34" charset="0"/>
                <a:cs typeface="Calibri" panose="020F0502020204030204" pitchFamily="34" charset="0"/>
              </a:rPr>
              <a:t>2</a:t>
            </a:r>
          </a:p>
        </p:txBody>
      </p:sp>
      <p:sp>
        <p:nvSpPr>
          <p:cNvPr id="13" name="Rectangle 12"/>
          <p:cNvSpPr/>
          <p:nvPr/>
        </p:nvSpPr>
        <p:spPr>
          <a:xfrm>
            <a:off x="467545" y="3277938"/>
            <a:ext cx="422275" cy="830263"/>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latin typeface="Calibri" panose="020F0502020204030204" pitchFamily="34" charset="0"/>
                <a:cs typeface="Calibri" panose="020F0502020204030204" pitchFamily="34" charset="0"/>
              </a:rPr>
              <a:t>3</a:t>
            </a:r>
          </a:p>
        </p:txBody>
      </p:sp>
      <p:sp>
        <p:nvSpPr>
          <p:cNvPr id="14" name="Rectangle 13"/>
          <p:cNvSpPr/>
          <p:nvPr/>
        </p:nvSpPr>
        <p:spPr>
          <a:xfrm>
            <a:off x="467545" y="4185990"/>
            <a:ext cx="422275" cy="755178"/>
          </a:xfrm>
          <a:prstGeom prst="rect">
            <a:avLst/>
          </a:prstGeom>
          <a:solidFill>
            <a:srgbClr val="FCFAD8"/>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anchor="ctr"/>
          <a:lstStyle/>
          <a:p>
            <a:pPr>
              <a:tabLst>
                <a:tab pos="742932" algn="r"/>
              </a:tabLst>
              <a:defRPr/>
            </a:pPr>
            <a:r>
              <a:rPr lang="en-GB" b="1" dirty="0">
                <a:solidFill>
                  <a:prstClr val="black"/>
                </a:solidFill>
                <a:latin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32480110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提案された弱者法&amp;quot;&quot;/&gt;&lt;property id=&quot;20307&quot; value=&quot;348&quot;/&gt;&lt;/object&gt;&lt;object type=&quot;3&quot; unique_id=&quot;10005&quot;&gt;&lt;property id=&quot;20148&quot; value=&quot;5&quot;/&gt;&lt;property id=&quot;20300&quot; value=&quot;Slide 2&quot;/&gt;&lt;property id=&quot;20307&quot; value=&quot;344&quot;/&gt;&lt;/object&gt;&lt;object type=&quot;3&quot; unique_id=&quot;10006&quot;&gt;&lt;property id=&quot;20148&quot; value=&quot;5&quot;/&gt;&lt;property id=&quot;20300&quot; value=&quot;Slide 3 - &amp;quot;提案されている弱者法&amp;#x0D;&amp;#x0A; – 背景&amp;quot;&quot;/&gt;&lt;property id=&quot;20307&quot; value=&quot;355&quot;/&gt;&lt;/object&gt;&lt;object type=&quot;3&quot; unique_id=&quot;10007&quot;&gt;&lt;property id=&quot;20148&quot; value=&quot;5&quot;/&gt;&lt;property id=&quot;20300&quot; value=&quot;Slide 4 - &amp;quot;提案されている弱者法&amp;#x0D;&amp;#x0A; – 背景&amp;quot;&quot;/&gt;&lt;property id=&quot;20307&quot; value=&quot;385&quot;/&gt;&lt;/object&gt;&lt;object type=&quot;3&quot; unique_id=&quot;10008&quot;&gt;&lt;property id=&quot;20148&quot; value=&quot;5&quot;/&gt;&lt;property id=&quot;20300&quot; value=&quot;Slide 5 - &amp;quot;提案されている弱者法&amp;#x0D;&amp;#x0A; – 背景&amp;quot;&quot;/&gt;&lt;property id=&quot;20307&quot; value=&quot;380&quot;/&gt;&lt;/object&gt;&lt;object type=&quot;3&quot; unique_id=&quot;10009&quot;&gt;&lt;property id=&quot;20148&quot; value=&quot;5&quot;/&gt;&lt;property id=&quot;20300&quot; value=&quot;Slide 6 - &amp;quot;提案されている弱者法(VAA)&amp;quot;&quot;/&gt;&lt;property id=&quot;20307&quot; value=&quot;358&quot;/&gt;&lt;/object&gt;&lt;object type=&quot;3&quot; unique_id=&quot;10010&quot;&gt;&lt;property id=&quot;20148&quot; value=&quot;5&quot;/&gt;&lt;property id=&quot;20300&quot; value=&quot;Slide 7 - &amp;quot;定義&amp;quot;&quot;/&gt;&lt;property id=&quot;20307&quot; value=&quot;360&quot;/&gt;&lt;/object&gt;&lt;object type=&quot;3&quot; unique_id=&quot;10011&quot;&gt;&lt;property id=&quot;20148&quot; value=&quot;5&quot;/&gt;&lt;property id=&quot;20300&quot; value=&quot;Slide 8 - &amp;quot;定義&amp;quot;&quot;/&gt;&lt;property id=&quot;20307&quot; value=&quot;361&quot;/&gt;&lt;/object&gt;&lt;object type=&quot;3&quot; unique_id=&quot;10012&quot;&gt;&lt;property id=&quot;20148&quot; value=&quot;5&quot;/&gt;&lt;property id=&quot;20300&quot; value=&quot;Slide 9 - &amp;quot;指針&amp;quot;&quot;/&gt;&lt;property id=&quot;20307&quot; value=&quot;359&quot;/&gt;&lt;/object&gt;&lt;object type=&quot;3&quot; unique_id=&quot;10013&quot;&gt;&lt;property id=&quot;20148&quot; value=&quot;5&quot;/&gt;&lt;property id=&quot;20300&quot; value=&quot;Slide 10 - &amp;quot;法的介入&amp;quot;&quot;/&gt;&lt;property id=&quot;20307&quot; value=&quot;362&quot;/&gt;&lt;/object&gt;&lt;object type=&quot;3&quot; unique_id=&quot;10014&quot;&gt;&lt;property id=&quot;20148&quot; value=&quot;5&quot;/&gt;&lt;property id=&quot;20300&quot; value=&quot;Slide 11 - &amp;quot;裁判所命令の介入&amp;quot;&quot;/&gt;&lt;property id=&quot;20307&quot; value=&quot;363&quot;/&gt;&lt;/object&gt;&lt;object type=&quot;3&quot; unique_id=&quot;10015&quot;&gt;&lt;property id=&quot;20148&quot; value=&quot;5&quot;/&gt;&lt;property id=&quot;20300&quot; value=&quot;Slide 12 - &amp;quot;裁判所命令による介入&amp;quot;&quot;/&gt;&lt;property id=&quot;20307&quot; value=&quot;364&quot;/&gt;&lt;/object&gt;&lt;object type=&quot;3&quot; unique_id=&quot;10016&quot;&gt;&lt;property id=&quot;20148&quot; value=&quot;5&quot;/&gt;&lt;property id=&quot;20300&quot; value=&quot;Slide 13 - &amp;quot;罰則の強化&amp;quot;&quot;/&gt;&lt;property id=&quot;20307&quot; value=&quot;365&quot;/&gt;&lt;/object&gt;&lt;object type=&quot;3&quot; unique_id=&quot;10017&quot;&gt;&lt;property id=&quot;20148&quot; value=&quot;5&quot;/&gt;&lt;property id=&quot;20300&quot; value=&quot;Slide 14 - &amp;quot;弱者に対する支援の枠組み&amp;quot;&quot;/&gt;&lt;property id=&quot;20307&quot; value=&quot;357&quot;/&gt;&lt;/object&gt;&lt;object type=&quot;3&quot; unique_id=&quot;10018&quot;&gt;&lt;property id=&quot;20148&quot; value=&quot;5&quot;/&gt;&lt;property id=&quot;20300&quot; value=&quot;Slide 15 - &amp;quot;結論&amp;quot;&quot;/&gt;&lt;property id=&quot;20307&quot; value=&quot;366&quot;/&gt;&lt;/object&gt;&lt;object type=&quot;3&quot; unique_id=&quot;10019&quot;&gt;&lt;property id=&quot;20148&quot; value=&quot;5&quot;/&gt;&lt;property id=&quot;20300&quot; value=&quot;Slide 16&quot;/&gt;&lt;property id=&quot;20307&quot; value=&quot;321&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8071</TotalTime>
  <Words>1068</Words>
  <Application>Microsoft Office PowerPoint</Application>
  <PresentationFormat>画面に合わせる (4:3)</PresentationFormat>
  <Paragraphs>170</Paragraphs>
  <Slides>16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MS PGothic</vt:lpstr>
      <vt:lpstr>Arial</vt:lpstr>
      <vt:lpstr>Calibri</vt:lpstr>
      <vt:lpstr>Century Gothic</vt:lpstr>
      <vt:lpstr>Corbel</vt:lpstr>
      <vt:lpstr>Georgia</vt:lpstr>
      <vt:lpstr>Times New Roman</vt:lpstr>
      <vt:lpstr>Default Design</vt:lpstr>
      <vt:lpstr> 提案された弱者法</vt:lpstr>
      <vt:lpstr>PowerPoint プレゼンテーション</vt:lpstr>
      <vt:lpstr>提案されている弱者法  – 背景</vt:lpstr>
      <vt:lpstr>提案されている弱者法  – 背景</vt:lpstr>
      <vt:lpstr>提案されている弱者法  – 背景</vt:lpstr>
      <vt:lpstr>提案されている弱者法(VAA)</vt:lpstr>
      <vt:lpstr>定義</vt:lpstr>
      <vt:lpstr>定義</vt:lpstr>
      <vt:lpstr>指針</vt:lpstr>
      <vt:lpstr>法的介入</vt:lpstr>
      <vt:lpstr>裁判所命令の介入</vt:lpstr>
      <vt:lpstr>裁判所命令による介入</vt:lpstr>
      <vt:lpstr>罰則の強化</vt:lpstr>
      <vt:lpstr>弱者に対する支援の枠組み</vt:lpstr>
      <vt:lpstr>結論</vt:lpstr>
      <vt:lpstr>PowerPoint プレゼンテーション</vt:lpstr>
    </vt:vector>
  </TitlesOfParts>
  <Company>MCDS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Rajiv RAVI (MSF)</dc:creator>
  <cp:lastModifiedBy>asnet asnet</cp:lastModifiedBy>
  <cp:revision>498</cp:revision>
  <dcterms:created xsi:type="dcterms:W3CDTF">2006-04-03T08:42:45Z</dcterms:created>
  <dcterms:modified xsi:type="dcterms:W3CDTF">2017-08-14T04:51:19Z</dcterms:modified>
</cp:coreProperties>
</file>