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82" r:id="rId4"/>
    <p:sldId id="283" r:id="rId5"/>
    <p:sldId id="284" r:id="rId6"/>
    <p:sldId id="285" r:id="rId7"/>
    <p:sldId id="286" r:id="rId8"/>
    <p:sldId id="287" r:id="rId9"/>
    <p:sldId id="290" r:id="rId10"/>
    <p:sldId id="293" r:id="rId11"/>
    <p:sldId id="295" r:id="rId12"/>
    <p:sldId id="291" r:id="rId13"/>
    <p:sldId id="292" r:id="rId14"/>
    <p:sldId id="297" r:id="rId15"/>
    <p:sldId id="300" r:id="rId16"/>
    <p:sldId id="302" r:id="rId1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6" autoAdjust="0"/>
  </p:normalViewPr>
  <p:slideViewPr>
    <p:cSldViewPr>
      <p:cViewPr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99F83-4D46-4EE0-A62D-312A4CF5A460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C2FF7-2987-4E7E-A6D1-6997AF2AB5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578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3DB59-FC10-41F8-887F-9C7FB1EC0F74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C2A90-FD1C-411C-9750-8D492EEE86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89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9175-381B-410C-BDEA-534F5BB8863D}" type="datetimeFigureOut">
              <a:rPr lang="ko-KR" altLang="en-US" smtClean="0"/>
              <a:pPr/>
              <a:t>2016-10-16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B816-ACB5-4329-8B61-E2B7BA3FDA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被後見人</a:t>
            </a:r>
            <a:r>
              <a:rPr lang="ja-JP" altLang="en-US" sz="4000" b="1" dirty="0" smtClean="0"/>
              <a:t>の</a:t>
            </a:r>
            <a:r>
              <a:rPr lang="ko-KR" altLang="en-US" sz="4000" b="1" dirty="0" smtClean="0"/>
              <a:t>財産法的保護</a:t>
            </a:r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en-US" altLang="ko-KR" sz="2800" b="1" dirty="0" smtClean="0"/>
              <a:t>-</a:t>
            </a:r>
            <a:r>
              <a:rPr lang="ja-JP" altLang="en-US" sz="2800" b="1" dirty="0"/>
              <a:t>逸脱</a:t>
            </a:r>
            <a:r>
              <a:rPr lang="ko-KR" altLang="en-US" sz="2800" b="1" dirty="0" smtClean="0"/>
              <a:t>防止</a:t>
            </a:r>
            <a:r>
              <a:rPr lang="ja-JP" altLang="en-US" sz="2800" b="1" dirty="0" smtClean="0"/>
              <a:t>及び</a:t>
            </a:r>
            <a:r>
              <a:rPr lang="ko-KR" altLang="en-US" sz="2800" b="1" dirty="0" smtClean="0"/>
              <a:t>財産還收 </a:t>
            </a:r>
            <a:r>
              <a:rPr lang="en-US" altLang="ko-KR" sz="2800" b="1" dirty="0" smtClean="0"/>
              <a:t>-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252028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2800" dirty="0" smtClean="0">
                <a:solidFill>
                  <a:schemeClr val="tx1"/>
                </a:solidFill>
              </a:rPr>
              <a:t>2016. 12. 04. (</a:t>
            </a:r>
            <a:r>
              <a:rPr lang="ko-KR" altLang="en-US" sz="2800" dirty="0" smtClean="0">
                <a:solidFill>
                  <a:schemeClr val="tx1"/>
                </a:solidFill>
              </a:rPr>
              <a:t>日</a:t>
            </a:r>
            <a:r>
              <a:rPr lang="en-US" altLang="ko-KR" sz="28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嚴德洙 法務士 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endParaRPr lang="en-US" altLang="ko-KR" sz="1800" b="1" dirty="0" smtClean="0"/>
          </a:p>
          <a:p>
            <a:r>
              <a:rPr lang="en-US" altLang="ko-KR" sz="1800" b="1" dirty="0" err="1" smtClean="0">
                <a:solidFill>
                  <a:schemeClr val="tx1"/>
                </a:solidFill>
              </a:rPr>
              <a:t>Deoksoo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</a:rPr>
              <a:t>EOM, Doctor of Laws, BMS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Lawyer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法學博士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韓國成年後見支援本部  副理事長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ko-KR" sz="2000" b="1" dirty="0" smtClean="0">
              <a:solidFill>
                <a:schemeClr val="tx1"/>
              </a:solidFill>
            </a:endParaRPr>
          </a:p>
          <a:p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75048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sz="4000" dirty="0" smtClean="0"/>
              <a:t>審判進行中に後見人候補者などに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ja-JP" altLang="en-US" sz="4000" dirty="0" smtClean="0"/>
              <a:t>よる横領とその救済　</a:t>
            </a:r>
            <a:r>
              <a:rPr lang="en-US" altLang="ko-KR" sz="4000" dirty="0" smtClean="0"/>
              <a:t>(</a:t>
            </a:r>
            <a:r>
              <a:rPr lang="ja-JP" altLang="en-US" sz="4000" dirty="0">
                <a:solidFill>
                  <a:srgbClr val="FF0000"/>
                </a:solidFill>
              </a:rPr>
              <a:t>事例</a:t>
            </a:r>
            <a:r>
              <a:rPr lang="en-US" altLang="ko-KR" sz="4000" dirty="0" smtClean="0">
                <a:solidFill>
                  <a:srgbClr val="FF0000"/>
                </a:solidFill>
              </a:rPr>
              <a:t>2</a:t>
            </a:r>
            <a:r>
              <a:rPr lang="en-US" altLang="ko-KR" sz="4000" dirty="0" smtClean="0"/>
              <a:t>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3993307"/>
          </a:xfrm>
        </p:spPr>
        <p:txBody>
          <a:bodyPr>
            <a:normAutofit/>
          </a:bodyPr>
          <a:lstStyle/>
          <a:p>
            <a:r>
              <a:rPr lang="ja-JP" altLang="en-US" dirty="0"/>
              <a:t>発表者</a:t>
            </a:r>
            <a:r>
              <a:rPr lang="en-US" altLang="ko-KR" dirty="0" smtClean="0"/>
              <a:t>= </a:t>
            </a:r>
            <a:r>
              <a:rPr lang="ja-JP" altLang="en-US" dirty="0" smtClean="0"/>
              <a:t>成年後見監督人</a:t>
            </a:r>
            <a:endParaRPr lang="en-US" altLang="ko-KR" dirty="0" smtClean="0"/>
          </a:p>
          <a:p>
            <a:r>
              <a:rPr lang="ja-JP" altLang="en-US" dirty="0"/>
              <a:t>娘</a:t>
            </a:r>
            <a:r>
              <a:rPr lang="ja-JP" altLang="en-US" dirty="0" smtClean="0"/>
              <a:t>と婿が被後見人、ソウルのマンションを売却して自分らの息子</a:t>
            </a:r>
            <a:r>
              <a:rPr lang="en-US" altLang="ko-KR" dirty="0" smtClean="0"/>
              <a:t>(</a:t>
            </a:r>
            <a:r>
              <a:rPr lang="ja-JP" altLang="en-US" dirty="0"/>
              <a:t>医師</a:t>
            </a:r>
            <a:r>
              <a:rPr lang="en-US" altLang="ko-KR" dirty="0" smtClean="0"/>
              <a:t>)</a:t>
            </a:r>
            <a:r>
              <a:rPr lang="ja-JP" altLang="en-US" dirty="0" smtClean="0"/>
              <a:t>の病院増築に使用</a:t>
            </a:r>
            <a:endParaRPr lang="en-US" altLang="ko-KR" dirty="0" smtClean="0"/>
          </a:p>
          <a:p>
            <a:r>
              <a:rPr lang="ja-JP" altLang="en-US" dirty="0"/>
              <a:t>長男</a:t>
            </a:r>
            <a:r>
              <a:rPr lang="ja-JP" altLang="en-US" dirty="0" smtClean="0"/>
              <a:t>が</a:t>
            </a:r>
            <a:r>
              <a:rPr lang="ja-JP" altLang="en-US" dirty="0"/>
              <a:t>被</a:t>
            </a:r>
            <a:r>
              <a:rPr lang="ja-JP" altLang="en-US" dirty="0" smtClean="0"/>
              <a:t>後見人預金保護のため、成年後見審判を請求し、長男が成年後見人選任</a:t>
            </a:r>
            <a:endParaRPr lang="en-US" altLang="ko-KR" dirty="0" smtClean="0"/>
          </a:p>
          <a:p>
            <a:r>
              <a:rPr lang="ja-JP" altLang="en-US" dirty="0" smtClean="0"/>
              <a:t>審判手続き途中、被後見人</a:t>
            </a:r>
            <a:r>
              <a:rPr lang="en-US" altLang="ko-KR" dirty="0" smtClean="0"/>
              <a:t>(</a:t>
            </a:r>
            <a:r>
              <a:rPr lang="ja-JP" altLang="en-US" dirty="0" smtClean="0"/>
              <a:t>認知症の母</a:t>
            </a:r>
            <a:r>
              <a:rPr lang="en-US" altLang="ko-KR" dirty="0" smtClean="0"/>
              <a:t>)</a:t>
            </a:r>
            <a:r>
              <a:rPr lang="ja-JP" altLang="en-US" dirty="0" smtClean="0"/>
              <a:t>を連れていき、銀行預金</a:t>
            </a:r>
            <a:r>
              <a:rPr lang="en-US" altLang="ja-JP" dirty="0" smtClean="0"/>
              <a:t>1</a:t>
            </a:r>
            <a:r>
              <a:rPr lang="ja-JP" altLang="en-US" dirty="0" smtClean="0"/>
              <a:t>億ウォンを引出し・消費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75048"/>
          </a:xfrm>
        </p:spPr>
        <p:txBody>
          <a:bodyPr>
            <a:normAutofit fontScale="90000"/>
          </a:bodyPr>
          <a:lstStyle/>
          <a:p>
            <a:pPr fontAlgn="base"/>
            <a:r>
              <a:rPr lang="ja-JP" altLang="en-US" dirty="0"/>
              <a:t>審判進行中に後見人候補者などに</a:t>
            </a:r>
            <a:r>
              <a:rPr lang="ko-KR" altLang="en-US" dirty="0"/>
              <a:t>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ja-JP" altLang="en-US" dirty="0"/>
              <a:t>よる横領とその救済　</a:t>
            </a:r>
            <a:r>
              <a:rPr lang="en-US" altLang="ko-KR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事例</a:t>
            </a:r>
            <a:r>
              <a:rPr lang="en-US" altLang="ko-KR" dirty="0">
                <a:solidFill>
                  <a:srgbClr val="FF0000"/>
                </a:solidFill>
              </a:rPr>
              <a:t>2</a:t>
            </a:r>
            <a:r>
              <a:rPr lang="en-US" altLang="ko-KR" dirty="0"/>
              <a:t>)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36247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財産調査過程で</a:t>
            </a:r>
            <a:r>
              <a:rPr lang="ko-KR" altLang="en-US" dirty="0" smtClean="0"/>
              <a:t> </a:t>
            </a:r>
            <a:r>
              <a:rPr lang="ja-JP" altLang="en-US" b="1" dirty="0" smtClean="0">
                <a:solidFill>
                  <a:srgbClr val="FF0000"/>
                </a:solidFill>
              </a:rPr>
              <a:t>後見監督人措置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ja-JP" altLang="en-US" dirty="0" smtClean="0"/>
              <a:t>不動産売却代金を横領した娘夫婦に、債務返済契約公正証書をもらう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ja-JP" altLang="en-US" dirty="0"/>
              <a:t>預金</a:t>
            </a:r>
            <a:r>
              <a:rPr lang="ja-JP" altLang="en-US" dirty="0" smtClean="0"/>
              <a:t>を引き出し、横領した成年後見人夫婦に債務返済移行覚書をもらう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ja-JP" altLang="en-US" dirty="0" smtClean="0"/>
              <a:t>家庭法院財産リストをみて意見書提出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ja-JP" altLang="en-US" dirty="0" smtClean="0"/>
              <a:t>家族成年後見人を第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者後見人に変更措置を提案する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成年後見人が不動産売却代金を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ko-KR" altLang="en-US" dirty="0" smtClean="0"/>
              <a:t> </a:t>
            </a:r>
            <a:r>
              <a:rPr lang="ja-JP" altLang="en-US" dirty="0" smtClean="0"/>
              <a:t>自分の口座に入金し消費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事例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ja-JP" altLang="en-US" dirty="0" smtClean="0"/>
              <a:t>発表者</a:t>
            </a:r>
            <a:r>
              <a:rPr lang="en-US" altLang="ko-KR" dirty="0" smtClean="0"/>
              <a:t>= </a:t>
            </a:r>
            <a:r>
              <a:rPr lang="ja-JP" altLang="en-US" dirty="0" smtClean="0">
                <a:solidFill>
                  <a:srgbClr val="FF0000"/>
                </a:solidFill>
              </a:rPr>
              <a:t>後見監督</a:t>
            </a:r>
            <a:r>
              <a:rPr lang="ja-JP" altLang="en-US" dirty="0">
                <a:solidFill>
                  <a:srgbClr val="FF0000"/>
                </a:solidFill>
              </a:rPr>
              <a:t>法人</a:t>
            </a:r>
            <a:r>
              <a:rPr lang="ja-JP" altLang="en-US" dirty="0" smtClean="0">
                <a:solidFill>
                  <a:srgbClr val="FF0000"/>
                </a:solidFill>
              </a:rPr>
              <a:t>の監督事務責任者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ソウル江南の被後見人</a:t>
            </a:r>
            <a:r>
              <a:rPr lang="en-US" altLang="ko-KR" dirty="0" smtClean="0"/>
              <a:t>(</a:t>
            </a:r>
            <a:r>
              <a:rPr lang="ja-JP" altLang="en-US" dirty="0" smtClean="0"/>
              <a:t>認知症の妻</a:t>
            </a:r>
            <a:r>
              <a:rPr lang="en-US" altLang="ko-KR" dirty="0" smtClean="0"/>
              <a:t>) </a:t>
            </a:r>
            <a:r>
              <a:rPr lang="ja-JP" altLang="en-US" dirty="0" smtClean="0"/>
              <a:t>名義不動産売却のため、夫が後見審判請求</a:t>
            </a:r>
            <a:endParaRPr lang="en-US" altLang="ko-KR" dirty="0" smtClean="0"/>
          </a:p>
          <a:p>
            <a:r>
              <a:rPr lang="ja-JP" altLang="en-US" dirty="0"/>
              <a:t>結婚</a:t>
            </a:r>
            <a:r>
              <a:rPr lang="ja-JP" altLang="en-US" dirty="0" smtClean="0"/>
              <a:t>した</a:t>
            </a:r>
            <a:r>
              <a:rPr lang="ja-JP" altLang="en-US" dirty="0"/>
              <a:t>子供</a:t>
            </a:r>
            <a:r>
              <a:rPr lang="ja-JP" altLang="en-US" dirty="0" smtClean="0"/>
              <a:t>たちは忙しく、同意のもと夫</a:t>
            </a:r>
            <a:r>
              <a:rPr lang="en-US" altLang="ko-KR" dirty="0" smtClean="0"/>
              <a:t>(81</a:t>
            </a:r>
            <a:r>
              <a:rPr lang="ja-JP" altLang="en-US" dirty="0" smtClean="0"/>
              <a:t>才</a:t>
            </a:r>
            <a:r>
              <a:rPr lang="en-US" altLang="ko-KR" dirty="0" smtClean="0"/>
              <a:t>)</a:t>
            </a:r>
            <a:r>
              <a:rPr lang="ja-JP" altLang="en-US" dirty="0" smtClean="0"/>
              <a:t>が成年後見人として選任された</a:t>
            </a:r>
            <a:endParaRPr lang="en-US" altLang="ko-KR" dirty="0" smtClean="0"/>
          </a:p>
          <a:p>
            <a:r>
              <a:rPr lang="ja-JP" altLang="en-US" dirty="0" smtClean="0"/>
              <a:t>家庭法院が事後、社団法人</a:t>
            </a:r>
            <a:r>
              <a:rPr lang="en-US" altLang="ko-KR" dirty="0" smtClean="0"/>
              <a:t>(</a:t>
            </a:r>
            <a:r>
              <a:rPr lang="ja-JP" altLang="en-US" dirty="0" smtClean="0"/>
              <a:t>後見本部</a:t>
            </a:r>
            <a:r>
              <a:rPr lang="en-US" altLang="ko-KR" dirty="0" smtClean="0"/>
              <a:t>)</a:t>
            </a:r>
            <a:r>
              <a:rPr lang="ja-JP" altLang="en-US" dirty="0" smtClean="0"/>
              <a:t>を後見監督人として選任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ja-JP" altLang="en-US" dirty="0" smtClean="0"/>
              <a:t>家庭</a:t>
            </a:r>
            <a:r>
              <a:rPr lang="ja-JP" altLang="en-US" dirty="0"/>
              <a:t>法院</a:t>
            </a:r>
            <a:r>
              <a:rPr lang="ja-JP" altLang="en-US" dirty="0" smtClean="0"/>
              <a:t>は、不動産売却許可審判を下す</a:t>
            </a:r>
            <a:endParaRPr lang="en-US" altLang="ko-KR" dirty="0" smtClean="0"/>
          </a:p>
          <a:p>
            <a:r>
              <a:rPr lang="ja-JP" altLang="en-US" dirty="0" smtClean="0"/>
              <a:t>後見監督</a:t>
            </a:r>
            <a:r>
              <a:rPr lang="ja-JP" altLang="en-US" dirty="0"/>
              <a:t>法人</a:t>
            </a:r>
            <a:r>
              <a:rPr lang="ja-JP" altLang="en-US" dirty="0" smtClean="0"/>
              <a:t>は、別途後見人の不動産売却経過などを検討し、売却同意書発給</a:t>
            </a:r>
            <a:endParaRPr lang="en-US" altLang="ko-KR" dirty="0" smtClean="0"/>
          </a:p>
          <a:p>
            <a:r>
              <a:rPr lang="ja-JP" altLang="en-US" dirty="0" smtClean="0"/>
              <a:t>成年</a:t>
            </a:r>
            <a:r>
              <a:rPr lang="ja-JP" altLang="en-US" dirty="0"/>
              <a:t>後見人</a:t>
            </a:r>
            <a:r>
              <a:rPr lang="en-US" altLang="ko-KR" dirty="0" smtClean="0"/>
              <a:t>(</a:t>
            </a:r>
            <a:r>
              <a:rPr lang="ja-JP" altLang="en-US" dirty="0"/>
              <a:t>夫</a:t>
            </a:r>
            <a:r>
              <a:rPr lang="en-US" altLang="ko-KR" dirty="0" smtClean="0"/>
              <a:t>)</a:t>
            </a:r>
            <a:r>
              <a:rPr lang="ja-JP" altLang="en-US" dirty="0" smtClean="0"/>
              <a:t>は、売却代金を自分の通帳に入金させ、個人的に支出</a:t>
            </a:r>
            <a:endParaRPr lang="en-US" altLang="ko-KR" dirty="0" smtClean="0"/>
          </a:p>
          <a:p>
            <a:r>
              <a:rPr lang="ja-JP" altLang="en-US" dirty="0"/>
              <a:t>高齢</a:t>
            </a:r>
            <a:r>
              <a:rPr lang="ja-JP" altLang="en-US" dirty="0" smtClean="0"/>
              <a:t>の後見人が腎臓疾患などのため長期入院</a:t>
            </a:r>
            <a:r>
              <a:rPr lang="ko-KR" altLang="en-US" dirty="0" smtClean="0"/>
              <a:t> → </a:t>
            </a:r>
            <a:r>
              <a:rPr lang="ja-JP" altLang="en-US" dirty="0" smtClean="0"/>
              <a:t>嫁に行った娘</a:t>
            </a:r>
            <a:r>
              <a:rPr lang="en-US" altLang="ko-KR" dirty="0" smtClean="0"/>
              <a:t>(40</a:t>
            </a:r>
            <a:r>
              <a:rPr lang="ja-JP" altLang="en-US" dirty="0"/>
              <a:t>歳</a:t>
            </a:r>
            <a:r>
              <a:rPr lang="en-US" altLang="ko-KR" dirty="0" smtClean="0"/>
              <a:t>)</a:t>
            </a:r>
            <a:r>
              <a:rPr lang="ja-JP" altLang="en-US" dirty="0" smtClean="0"/>
              <a:t>が後見人役割遂行</a:t>
            </a:r>
            <a:endParaRPr lang="en-US" altLang="ko-KR" dirty="0" smtClean="0"/>
          </a:p>
          <a:p>
            <a:r>
              <a:rPr lang="ja-JP" altLang="en-US" dirty="0" smtClean="0"/>
              <a:t>預金口座を被後見人名義に変更措置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成年後見人が不動産売却代金を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ko-KR" altLang="en-US" dirty="0" smtClean="0"/>
              <a:t> </a:t>
            </a:r>
            <a:r>
              <a:rPr lang="ja-JP" altLang="en-US" dirty="0" smtClean="0"/>
              <a:t>自分の口座に入金し消費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事例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/>
              <a:t>財産保護の問題点と改善方案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ja-JP" altLang="en-US" b="1" dirty="0"/>
              <a:t>あ</a:t>
            </a:r>
            <a:r>
              <a:rPr lang="en-US" altLang="ko-KR" b="1" dirty="0" smtClean="0"/>
              <a:t>. </a:t>
            </a:r>
            <a:r>
              <a:rPr lang="ja-JP" altLang="en-US" b="1" dirty="0" smtClean="0"/>
              <a:t>事前処分手段</a:t>
            </a:r>
            <a:r>
              <a:rPr lang="en-US" altLang="ko-KR" b="1" dirty="0" smtClean="0"/>
              <a:t>(</a:t>
            </a:r>
            <a:r>
              <a:rPr lang="ja-JP" altLang="en-US" b="1" dirty="0" smtClean="0"/>
              <a:t>侵害予防</a:t>
            </a:r>
            <a:r>
              <a:rPr lang="en-US" altLang="ko-KR" b="1" dirty="0" smtClean="0"/>
              <a:t>)</a:t>
            </a:r>
            <a:r>
              <a:rPr lang="ja-JP" altLang="en-US" b="1" dirty="0" smtClean="0"/>
              <a:t>の補完</a:t>
            </a:r>
            <a:endParaRPr lang="ko-KR" altLang="en-US" b="1" dirty="0"/>
          </a:p>
          <a:p>
            <a:pPr marL="0" indent="0" fontAlgn="base">
              <a:buNone/>
            </a:pPr>
            <a:r>
              <a:rPr lang="ko-KR" altLang="en-US" dirty="0" smtClean="0"/>
              <a:t>  </a:t>
            </a:r>
            <a:r>
              <a:rPr lang="ja-JP" altLang="en-US" dirty="0" smtClean="0"/>
              <a:t>職権保全</a:t>
            </a:r>
            <a:r>
              <a:rPr lang="en-US" altLang="ko-KR" dirty="0" smtClean="0"/>
              <a:t>(</a:t>
            </a:r>
            <a:r>
              <a:rPr lang="ja-JP" altLang="en-US" dirty="0" smtClean="0"/>
              <a:t>現状凍結</a:t>
            </a:r>
            <a:r>
              <a:rPr lang="en-US" altLang="ko-KR" dirty="0" smtClean="0"/>
              <a:t>)</a:t>
            </a:r>
            <a:r>
              <a:rPr lang="ja-JP" altLang="en-US" dirty="0" smtClean="0"/>
              <a:t>原則、審判請求取り下げ制限</a:t>
            </a:r>
            <a:r>
              <a:rPr lang="en-US" altLang="ko-KR" dirty="0" smtClean="0"/>
              <a:t>(</a:t>
            </a:r>
            <a:r>
              <a:rPr lang="ko-KR" altLang="en-US" dirty="0" smtClean="0"/>
              <a:t>要</a:t>
            </a:r>
            <a:r>
              <a:rPr lang="ja-JP" altLang="en-US" dirty="0" smtClean="0"/>
              <a:t>許可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endParaRPr lang="ko-KR" altLang="en-US" dirty="0"/>
          </a:p>
          <a:p>
            <a:pPr fontAlgn="base"/>
            <a:r>
              <a:rPr lang="ja-JP" altLang="en-US" b="1" dirty="0"/>
              <a:t>い</a:t>
            </a:r>
            <a:r>
              <a:rPr lang="en-US" altLang="ko-KR" b="1" dirty="0" smtClean="0"/>
              <a:t>. </a:t>
            </a:r>
            <a:r>
              <a:rPr lang="ja-JP" altLang="en-US" b="1" dirty="0" smtClean="0"/>
              <a:t>財産調査強化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pPr marL="0" indent="0" fontAlgn="base">
              <a:buNone/>
            </a:pPr>
            <a:r>
              <a:rPr lang="ko-KR" altLang="en-US" dirty="0" smtClean="0"/>
              <a:t>  </a:t>
            </a:r>
            <a:r>
              <a:rPr lang="ja-JP" altLang="en-US" dirty="0" smtClean="0"/>
              <a:t>金融取引照会を簡単で詳細に、内容出力を容易に。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</a:t>
            </a:r>
            <a:r>
              <a:rPr lang="ja-JP" altLang="en-US" dirty="0" smtClean="0"/>
              <a:t>過去逸脱</a:t>
            </a:r>
            <a:r>
              <a:rPr lang="ja-JP" altLang="en-US" dirty="0"/>
              <a:t>財産</a:t>
            </a:r>
            <a:r>
              <a:rPr lang="ja-JP" altLang="en-US" dirty="0" smtClean="0"/>
              <a:t>の調査義務明示及び財産リストに逸脱財産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ja-JP" altLang="en-US" dirty="0" smtClean="0"/>
              <a:t>記載項目新設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endParaRPr lang="ko-KR" altLang="en-US" dirty="0"/>
          </a:p>
          <a:p>
            <a:pPr fontAlgn="base"/>
            <a:r>
              <a:rPr lang="ja-JP" altLang="en-US" b="1" dirty="0"/>
              <a:t>う</a:t>
            </a:r>
            <a:r>
              <a:rPr lang="en-US" altLang="ko-KR" b="1" dirty="0" smtClean="0"/>
              <a:t>. </a:t>
            </a:r>
            <a:r>
              <a:rPr lang="ja-JP" altLang="en-US" b="1" dirty="0" smtClean="0"/>
              <a:t>親族賞例の適用排除明文新設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pPr marL="0" indent="0" fontAlgn="base">
              <a:buNone/>
            </a:pPr>
            <a:r>
              <a:rPr lang="ko-KR" altLang="en-US" dirty="0" smtClean="0"/>
              <a:t>   </a:t>
            </a:r>
            <a:r>
              <a:rPr lang="ja-JP" altLang="en-US" dirty="0" smtClean="0"/>
              <a:t>解釈</a:t>
            </a:r>
            <a:r>
              <a:rPr lang="ja-JP" altLang="en-US" dirty="0"/>
              <a:t>上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ja-JP" altLang="en-US" dirty="0" smtClean="0"/>
              <a:t>親族ではない、後見人地位の公共性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→ </a:t>
            </a:r>
            <a:r>
              <a:rPr lang="ja-JP" altLang="en-US" dirty="0" smtClean="0"/>
              <a:t>排除明文新設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/>
              <a:t>予防的効果期待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879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/>
              <a:t>財産保護の</a:t>
            </a:r>
            <a:r>
              <a:rPr lang="ja-JP" altLang="en-US" b="1" dirty="0"/>
              <a:t>問題点</a:t>
            </a:r>
            <a:r>
              <a:rPr lang="ja-JP" altLang="en-US" b="1" dirty="0" smtClean="0"/>
              <a:t>と改善方案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endParaRPr lang="en-US" altLang="ko-KR" b="1" dirty="0" smtClean="0"/>
          </a:p>
          <a:p>
            <a:pPr fontAlgn="base"/>
            <a:r>
              <a:rPr lang="ja-JP" altLang="en-US" b="1" dirty="0"/>
              <a:t>え</a:t>
            </a:r>
            <a:r>
              <a:rPr lang="en-US" altLang="ko-KR" b="1" dirty="0" smtClean="0"/>
              <a:t>. </a:t>
            </a:r>
            <a:r>
              <a:rPr lang="ja-JP" altLang="en-US" b="1" dirty="0" smtClean="0"/>
              <a:t>後見監督</a:t>
            </a:r>
            <a:r>
              <a:rPr lang="ja-JP" altLang="en-US" b="1" dirty="0"/>
              <a:t>人</a:t>
            </a:r>
            <a:r>
              <a:rPr lang="ja-JP" altLang="en-US" b="1" dirty="0" smtClean="0"/>
              <a:t>に実質的監督権限付与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pPr marL="0" indent="0" fontAlgn="base">
              <a:buNone/>
            </a:pPr>
            <a:r>
              <a:rPr lang="ko-KR" altLang="en-US" dirty="0" smtClean="0"/>
              <a:t> → </a:t>
            </a:r>
            <a:r>
              <a:rPr lang="ja-JP" altLang="en-US" dirty="0" smtClean="0"/>
              <a:t>財産管理報告請求権、疑問事項調査権、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</a:t>
            </a:r>
            <a:r>
              <a:rPr lang="ja-JP" altLang="en-US" dirty="0" smtClean="0"/>
              <a:t>後見人変更提案</a:t>
            </a:r>
            <a:r>
              <a:rPr lang="ko-KR" altLang="en-US" dirty="0" smtClean="0"/>
              <a:t> </a:t>
            </a:r>
            <a:r>
              <a:rPr lang="en-US" altLang="ko-KR" dirty="0" smtClean="0"/>
              <a:t>&amp;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ja-JP" altLang="en-US" dirty="0" smtClean="0"/>
              <a:t>後見人横領財産の還収権</a:t>
            </a:r>
            <a:endParaRPr lang="en-US" altLang="ko-KR" dirty="0" smtClean="0"/>
          </a:p>
          <a:p>
            <a:pPr marL="0" indent="0" fontAlgn="base">
              <a:buNone/>
            </a:pPr>
            <a:endParaRPr lang="ko-KR" altLang="en-US" dirty="0"/>
          </a:p>
          <a:p>
            <a:pPr fontAlgn="base"/>
            <a:r>
              <a:rPr lang="ja-JP" altLang="en-US" b="1" dirty="0"/>
              <a:t>お</a:t>
            </a:r>
            <a:r>
              <a:rPr lang="en-US" altLang="ko-KR" b="1" dirty="0" smtClean="0"/>
              <a:t>. </a:t>
            </a:r>
            <a:r>
              <a:rPr lang="ja-JP" altLang="en-US" b="1" dirty="0" smtClean="0"/>
              <a:t>財産回収本案訴訟手続きの改善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pPr marL="0" indent="0" fontAlgn="base">
              <a:buNone/>
            </a:pPr>
            <a:r>
              <a:rPr lang="en-US" altLang="ko-KR" dirty="0" smtClean="0"/>
              <a:t> → </a:t>
            </a:r>
            <a:r>
              <a:rPr lang="ja-JP" altLang="en-US" dirty="0" smtClean="0"/>
              <a:t>民事法院ではない家庭法院管轄化、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ja-JP" altLang="en-US" dirty="0" smtClean="0"/>
              <a:t>訴訟費用及び担保提供負担緩和など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52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00B0F0"/>
                </a:solidFill>
              </a:rPr>
              <a:t>Let me compliment you </a:t>
            </a:r>
            <a:br>
              <a:rPr lang="en-US" altLang="ko-KR" b="1" dirty="0" smtClean="0">
                <a:solidFill>
                  <a:srgbClr val="00B0F0"/>
                </a:solidFill>
              </a:rPr>
            </a:br>
            <a:r>
              <a:rPr lang="en-US" altLang="ko-KR" b="1" dirty="0" smtClean="0">
                <a:solidFill>
                  <a:srgbClr val="FF0000"/>
                </a:solidFill>
              </a:rPr>
              <a:t>for your attention !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solidFill>
            <a:srgbClr val="99FF99"/>
          </a:solidFill>
        </p:spPr>
        <p:txBody>
          <a:bodyPr>
            <a:normAutofit/>
          </a:bodyPr>
          <a:lstStyle/>
          <a:p>
            <a:endParaRPr lang="en-US" altLang="ko-KR" b="1" dirty="0" smtClean="0">
              <a:solidFill>
                <a:srgbClr val="00B0F0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ご清聴ありがとうございました。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en-US" altLang="ja-JP" b="1">
                <a:solidFill>
                  <a:schemeClr val="tx1"/>
                </a:solidFill>
              </a:rPr>
              <a:t>‐</a:t>
            </a:r>
            <a:r>
              <a:rPr lang="ko-KR" altLang="en-US" b="1" smtClean="0">
                <a:solidFill>
                  <a:schemeClr val="tx1"/>
                </a:solidFill>
              </a:rPr>
              <a:t>嚴德洙 </a:t>
            </a:r>
            <a:r>
              <a:rPr lang="en-US" altLang="ko-KR" b="1" dirty="0"/>
              <a:t>-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7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はじめ</a:t>
            </a:r>
            <a:r>
              <a:rPr lang="ja-JP" altLang="en-US" dirty="0">
                <a:solidFill>
                  <a:srgbClr val="FF0000"/>
                </a:solidFill>
              </a:rPr>
              <a:t>に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ja-JP" altLang="en-US" sz="2700" dirty="0" smtClean="0">
                <a:solidFill>
                  <a:schemeClr val="tx2"/>
                </a:solidFill>
              </a:rPr>
              <a:t>韓国成年後見法施行</a:t>
            </a:r>
            <a:r>
              <a:rPr lang="en-US" altLang="ja-JP" sz="2700" dirty="0" smtClean="0">
                <a:solidFill>
                  <a:schemeClr val="tx2"/>
                </a:solidFill>
              </a:rPr>
              <a:t>3</a:t>
            </a:r>
            <a:r>
              <a:rPr lang="ja-JP" altLang="en-US" sz="2700" dirty="0" smtClean="0">
                <a:solidFill>
                  <a:schemeClr val="tx2"/>
                </a:solidFill>
              </a:rPr>
              <a:t>年評価と問題点の改善方向</a:t>
            </a:r>
            <a:endParaRPr lang="ko-KR" altLang="en-US" sz="2700" dirty="0">
              <a:solidFill>
                <a:schemeClr val="tx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ja-JP" altLang="en-US" dirty="0" smtClean="0"/>
              <a:t>制度評価</a:t>
            </a:r>
            <a:r>
              <a:rPr lang="ko-KR" altLang="en-US" dirty="0" smtClean="0"/>
              <a:t> </a:t>
            </a:r>
            <a:r>
              <a:rPr lang="en-US" altLang="ko-KR" sz="2400" dirty="0" smtClean="0"/>
              <a:t>(</a:t>
            </a:r>
            <a:r>
              <a:rPr lang="ja-JP" altLang="en-US" sz="2400" dirty="0" smtClean="0"/>
              <a:t>施行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周年、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2014. 7. </a:t>
            </a:r>
            <a:r>
              <a:rPr lang="ja-JP" altLang="en-US" sz="2400" dirty="0" smtClean="0"/>
              <a:t>韓国大法院</a:t>
            </a:r>
            <a:r>
              <a:rPr lang="en-US" altLang="ko-KR" sz="2400" dirty="0" smtClean="0"/>
              <a:t>)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  ⇒ </a:t>
            </a:r>
            <a:r>
              <a:rPr lang="en-US" altLang="ko-KR" sz="2400" dirty="0" smtClean="0"/>
              <a:t>&lt;</a:t>
            </a:r>
            <a:r>
              <a:rPr lang="ja-JP" altLang="en-US" sz="2400" dirty="0" smtClean="0"/>
              <a:t>成年</a:t>
            </a:r>
            <a:r>
              <a:rPr lang="ja-JP" altLang="en-US" sz="2400" dirty="0"/>
              <a:t>後見</a:t>
            </a:r>
            <a:r>
              <a:rPr lang="ja-JP" altLang="en-US" sz="2400" dirty="0" smtClean="0"/>
              <a:t>は、</a:t>
            </a:r>
            <a:r>
              <a:rPr lang="ko-KR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本人尊重のオーダーメイド型サービス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</a:t>
            </a:r>
            <a:r>
              <a:rPr lang="en-US" altLang="ko-KR" sz="2400" dirty="0" smtClean="0"/>
              <a:t>{</a:t>
            </a:r>
            <a:r>
              <a:rPr lang="ja-JP" altLang="en-US" sz="2400" dirty="0" smtClean="0"/>
              <a:t>法廷後見</a:t>
            </a:r>
            <a:r>
              <a:rPr lang="en-US" altLang="ko-KR" sz="2400" dirty="0" smtClean="0"/>
              <a:t>)</a:t>
            </a:r>
            <a:r>
              <a:rPr lang="ja-JP" altLang="en-US" sz="2400" dirty="0" smtClean="0"/>
              <a:t>であり、高齢時代</a:t>
            </a:r>
            <a:r>
              <a:rPr lang="ja-JP" altLang="en-US" sz="2400" dirty="0" smtClean="0"/>
              <a:t>における</a:t>
            </a:r>
            <a:r>
              <a:rPr lang="ja-JP" altLang="en-US" sz="2400" dirty="0" smtClean="0">
                <a:solidFill>
                  <a:srgbClr val="FF0000"/>
                </a:solidFill>
              </a:rPr>
              <a:t>老後準備の必須事項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</a:t>
            </a:r>
            <a:r>
              <a:rPr lang="en-US" altLang="ko-KR" sz="2400" dirty="0" smtClean="0"/>
              <a:t>(</a:t>
            </a:r>
            <a:r>
              <a:rPr lang="ja-JP" altLang="en-US" sz="2400" dirty="0" smtClean="0"/>
              <a:t>任意後見</a:t>
            </a:r>
            <a:r>
              <a:rPr lang="en-US" altLang="ko-KR" sz="2400" dirty="0" smtClean="0"/>
              <a:t>)</a:t>
            </a:r>
            <a:r>
              <a:rPr lang="ja-JP" altLang="en-US" sz="2400" dirty="0" smtClean="0"/>
              <a:t>である</a:t>
            </a:r>
            <a:r>
              <a:rPr lang="en-US" altLang="ko-KR" sz="2400" dirty="0" smtClean="0"/>
              <a:t>&gt;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2400" dirty="0" smtClean="0"/>
          </a:p>
          <a:p>
            <a:r>
              <a:rPr lang="ja-JP" altLang="en-US" dirty="0" smtClean="0"/>
              <a:t>成年後見人と</a:t>
            </a:r>
            <a:r>
              <a:rPr lang="ko-KR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被後見人財産保護の重要性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sz="2400" dirty="0" smtClean="0"/>
              <a:t>⇒ </a:t>
            </a:r>
            <a:r>
              <a:rPr lang="ja-JP" altLang="en-US" sz="2400" dirty="0"/>
              <a:t>特</a:t>
            </a:r>
            <a:r>
              <a:rPr lang="ja-JP" altLang="en-US" sz="2400" dirty="0" smtClean="0"/>
              <a:t>に、発表者の後見及び後見監督業務実務体験を中心に、</a:t>
            </a:r>
            <a:r>
              <a:rPr lang="en-US" altLang="ko-KR" sz="2400" dirty="0" smtClean="0"/>
              <a:t>   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</a:t>
            </a:r>
            <a:r>
              <a:rPr lang="ja-JP" altLang="en-US" sz="2400" dirty="0"/>
              <a:t>被</a:t>
            </a:r>
            <a:r>
              <a:rPr lang="ja-JP" altLang="en-US" sz="2400" dirty="0" smtClean="0"/>
              <a:t>後見人</a:t>
            </a:r>
            <a:r>
              <a:rPr lang="ja-JP" altLang="en-US" sz="2400" dirty="0"/>
              <a:t>の</a:t>
            </a:r>
            <a:r>
              <a:rPr lang="ko-KR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財産侵害累計と逸脱財産</a:t>
            </a:r>
            <a:r>
              <a:rPr lang="ko-KR" altLang="en-US" sz="2400" dirty="0" smtClean="0">
                <a:solidFill>
                  <a:srgbClr val="FF0000"/>
                </a:solidFill>
              </a:rPr>
              <a:t>還收</a:t>
            </a:r>
            <a:r>
              <a:rPr lang="ja-JP" altLang="en-US" sz="2400" dirty="0" smtClean="0">
                <a:solidFill>
                  <a:srgbClr val="FF0000"/>
                </a:solidFill>
              </a:rPr>
              <a:t>方法事例</a:t>
            </a:r>
            <a:r>
              <a:rPr lang="ja-JP" altLang="en-US" sz="2400" dirty="0" smtClean="0"/>
              <a:t>検討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</a:t>
            </a:r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ja-JP" altLang="en-US" b="1" dirty="0" smtClean="0"/>
              <a:t>成年後見人の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ja-JP" altLang="en-US" b="1" dirty="0" smtClean="0"/>
              <a:t>被後見人財産保護の義務と重要性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ja-JP" altLang="en-US" dirty="0" smtClean="0"/>
              <a:t>成年後見人の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代義務</a:t>
            </a:r>
            <a:r>
              <a:rPr lang="en-US" altLang="ko-KR" dirty="0" smtClean="0"/>
              <a:t>=</a:t>
            </a:r>
            <a:r>
              <a:rPr lang="ja-JP" altLang="en-US" dirty="0" smtClean="0"/>
              <a:t>財産管理</a:t>
            </a:r>
            <a:r>
              <a:rPr lang="en-US" altLang="ko-KR" dirty="0" smtClean="0"/>
              <a:t>+</a:t>
            </a:r>
            <a:r>
              <a:rPr lang="ja-JP" altLang="en-US" dirty="0"/>
              <a:t>身上</a:t>
            </a:r>
            <a:r>
              <a:rPr lang="ja-JP" altLang="en-US" dirty="0" smtClean="0"/>
              <a:t>保護</a:t>
            </a:r>
            <a:endParaRPr lang="ko-KR" altLang="en-US" dirty="0" smtClean="0"/>
          </a:p>
          <a:p>
            <a:pPr fontAlgn="base"/>
            <a:r>
              <a:rPr lang="ja-JP" altLang="en-US" dirty="0" smtClean="0"/>
              <a:t>被後見人の財産保護の重要性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1) </a:t>
            </a:r>
            <a:r>
              <a:rPr lang="ja-JP" altLang="en-US" dirty="0" smtClean="0"/>
              <a:t>財産は本人の老後福祉保障に礎石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2) </a:t>
            </a:r>
            <a:r>
              <a:rPr lang="ja-JP" altLang="en-US" dirty="0" smtClean="0"/>
              <a:t>財産は被後見人が一生涯、頑張って集めた</a:t>
            </a:r>
            <a:r>
              <a:rPr lang="ko-KR" altLang="en-US" dirty="0" smtClean="0"/>
              <a:t> </a:t>
            </a:r>
            <a:r>
              <a:rPr lang="ko-KR" altLang="en-US" dirty="0" smtClean="0"/>
              <a:t>結實</a:t>
            </a:r>
          </a:p>
          <a:p>
            <a:pPr fontAlgn="base">
              <a:buNone/>
            </a:pPr>
            <a:r>
              <a:rPr lang="en-US" altLang="ko-KR" dirty="0" smtClean="0"/>
              <a:t> 3) </a:t>
            </a:r>
            <a:r>
              <a:rPr lang="ja-JP" altLang="en-US" dirty="0" smtClean="0"/>
              <a:t>本人の福祉のために使い、残った財産のみ相続または</a:t>
            </a:r>
            <a:r>
              <a:rPr lang="ja-JP" altLang="en-US" dirty="0" smtClean="0"/>
              <a:t>遺贈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4) </a:t>
            </a:r>
            <a:r>
              <a:rPr lang="ja-JP" altLang="en-US" dirty="0" smtClean="0"/>
              <a:t>財産調査及び財産リスト作成完了前の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  </a:t>
            </a:r>
            <a:r>
              <a:rPr lang="ja-JP" altLang="en-US" dirty="0" smtClean="0"/>
              <a:t>権限行使制限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/>
              <a:t>韓国民法第</a:t>
            </a:r>
            <a:r>
              <a:rPr lang="en-US" altLang="ko-KR" dirty="0" smtClean="0"/>
              <a:t>943</a:t>
            </a:r>
            <a:r>
              <a:rPr lang="ja-JP" altLang="en-US" dirty="0"/>
              <a:t>条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ja-JP" altLang="en-US" sz="4000" b="1" dirty="0"/>
              <a:t>被</a:t>
            </a:r>
            <a:r>
              <a:rPr lang="ja-JP" altLang="en-US" sz="4000" b="1" dirty="0" smtClean="0"/>
              <a:t>後見人財産侵害</a:t>
            </a:r>
            <a:r>
              <a:rPr lang="en-US" altLang="ko-KR" sz="4000" b="1" dirty="0" smtClean="0"/>
              <a:t>(</a:t>
            </a:r>
            <a:r>
              <a:rPr lang="ja-JP" altLang="en-US" sz="4000" b="1" dirty="0"/>
              <a:t>逸脱</a:t>
            </a:r>
            <a:r>
              <a:rPr lang="en-US" altLang="ko-KR" sz="4000" b="1" dirty="0" smtClean="0"/>
              <a:t>)</a:t>
            </a:r>
            <a:r>
              <a:rPr lang="ja-JP" altLang="en-US" sz="4000" b="1" dirty="0"/>
              <a:t>類型</a:t>
            </a:r>
            <a:r>
              <a:rPr lang="ko-KR" altLang="en-US" sz="4000" b="1" dirty="0" smtClean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altLang="ko-KR" b="1" dirty="0" smtClean="0"/>
              <a:t> </a:t>
            </a:r>
            <a:r>
              <a:rPr lang="ja-JP" altLang="en-US" b="1" dirty="0" smtClean="0"/>
              <a:t>侵害</a:t>
            </a:r>
            <a:r>
              <a:rPr lang="ja-JP" altLang="en-US" b="1" dirty="0"/>
              <a:t>時期</a:t>
            </a:r>
            <a:r>
              <a:rPr lang="ja-JP" altLang="en-US" b="1" dirty="0" smtClean="0"/>
              <a:t>によって</a:t>
            </a:r>
            <a:r>
              <a:rPr lang="ko-KR" altLang="en-US" b="1" dirty="0" smtClean="0"/>
              <a:t> </a:t>
            </a:r>
            <a:endParaRPr lang="ko-KR" altLang="en-US" b="1" dirty="0" smtClean="0"/>
          </a:p>
          <a:p>
            <a:pPr fontAlgn="base">
              <a:buNone/>
            </a:pPr>
            <a:r>
              <a:rPr lang="en-US" altLang="ko-KR" dirty="0" smtClean="0"/>
              <a:t> 1) </a:t>
            </a:r>
            <a:r>
              <a:rPr lang="ja-JP" altLang="en-US" dirty="0" smtClean="0"/>
              <a:t>審判請求以前の財産侵害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2) </a:t>
            </a:r>
            <a:r>
              <a:rPr lang="ja-JP" altLang="en-US" dirty="0" smtClean="0"/>
              <a:t>審判手続き進行中の財産侵害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3) </a:t>
            </a:r>
            <a:r>
              <a:rPr lang="ja-JP" altLang="en-US" dirty="0" smtClean="0"/>
              <a:t>後見開始審判以後の財産侵害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endParaRPr lang="ko-KR" altLang="en-US" dirty="0" smtClean="0"/>
          </a:p>
          <a:p>
            <a:pPr fontAlgn="base"/>
            <a:r>
              <a:rPr lang="ja-JP" altLang="en-US" b="1" dirty="0" smtClean="0"/>
              <a:t>侵害対象となる財産の種類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1) </a:t>
            </a:r>
            <a:r>
              <a:rPr lang="ja-JP" altLang="en-US" dirty="0" smtClean="0"/>
              <a:t>預金無断引き出し</a:t>
            </a:r>
            <a:r>
              <a:rPr lang="en-US" altLang="ko-KR" dirty="0" smtClean="0"/>
              <a:t>(</a:t>
            </a:r>
            <a:r>
              <a:rPr lang="ja-JP" altLang="en-US" dirty="0" smtClean="0"/>
              <a:t>被後見人を窓口に同行させる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2) </a:t>
            </a:r>
            <a:r>
              <a:rPr lang="ja-JP" altLang="en-US" dirty="0" smtClean="0"/>
              <a:t>不動産売却または賃貸など設定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3) </a:t>
            </a:r>
            <a:r>
              <a:rPr lang="ja-JP" altLang="en-US" dirty="0" smtClean="0"/>
              <a:t>名義貸与などを伴う仮差し押さえなど、財産侵害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4) </a:t>
            </a:r>
            <a:r>
              <a:rPr lang="ja-JP" altLang="en-US" dirty="0" smtClean="0"/>
              <a:t>共同相続人協議分割など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5) </a:t>
            </a:r>
            <a:r>
              <a:rPr lang="ja-JP" altLang="en-US" dirty="0" smtClean="0"/>
              <a:t>オレオレ詐欺など、振込詐欺被害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被</a:t>
            </a:r>
            <a:r>
              <a:rPr lang="ja-JP" altLang="en-US" b="1" dirty="0" smtClean="0"/>
              <a:t>後見人財産侵害</a:t>
            </a:r>
            <a:r>
              <a:rPr lang="en-US" altLang="ko-KR" b="1" dirty="0" smtClean="0"/>
              <a:t>(</a:t>
            </a:r>
            <a:r>
              <a:rPr lang="ja-JP" altLang="en-US" b="1" dirty="0" smtClean="0"/>
              <a:t>逸脱</a:t>
            </a:r>
            <a:r>
              <a:rPr lang="en-US" altLang="ko-KR" b="1" dirty="0" smtClean="0"/>
              <a:t>)</a:t>
            </a:r>
            <a:r>
              <a:rPr lang="ja-JP" altLang="en-US" b="1" dirty="0" smtClean="0"/>
              <a:t>類型</a:t>
            </a:r>
            <a:r>
              <a:rPr lang="ko-KR" altLang="en-US" b="1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pPr fontAlgn="base"/>
            <a:r>
              <a:rPr lang="ja-JP" altLang="en-US" b="1" dirty="0" smtClean="0"/>
              <a:t>財産権侵害主体別分類</a:t>
            </a:r>
            <a:endParaRPr lang="en-US" altLang="ko-KR" b="1" dirty="0" smtClean="0"/>
          </a:p>
          <a:p>
            <a:pPr fontAlgn="base">
              <a:buNone/>
            </a:pPr>
            <a:r>
              <a:rPr lang="ko-KR" altLang="en-US" dirty="0" smtClean="0"/>
              <a:t> </a:t>
            </a:r>
          </a:p>
          <a:p>
            <a:pPr fontAlgn="base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1) </a:t>
            </a:r>
            <a:r>
              <a:rPr lang="ja-JP" altLang="en-US" dirty="0"/>
              <a:t>家族</a:t>
            </a:r>
            <a:r>
              <a:rPr lang="ja-JP" altLang="en-US" dirty="0" smtClean="0"/>
              <a:t>など側近による被害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 : </a:t>
            </a:r>
            <a:r>
              <a:rPr lang="ja-JP" altLang="en-US" dirty="0" smtClean="0"/>
              <a:t>成年後見人（候補者）でない親族</a:t>
            </a:r>
            <a:endParaRPr lang="ko-KR" altLang="en-US" dirty="0" smtClean="0"/>
          </a:p>
          <a:p>
            <a:pPr fontAlgn="base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2)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者による侵害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3) </a:t>
            </a:r>
            <a:r>
              <a:rPr lang="ja-JP" altLang="en-US" dirty="0" smtClean="0"/>
              <a:t>成年後見人とその家族による侵害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/>
              <a:t>財産侵害の予防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ja-JP" altLang="en-US" b="1" dirty="0" smtClean="0"/>
              <a:t>事前的保護</a:t>
            </a:r>
            <a:r>
              <a:rPr lang="en-US" altLang="ko-KR" b="1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pPr fontAlgn="base"/>
            <a:r>
              <a:rPr lang="ja-JP" altLang="en-US" dirty="0"/>
              <a:t>あ</a:t>
            </a:r>
            <a:r>
              <a:rPr lang="en-US" altLang="ko-KR" dirty="0" smtClean="0"/>
              <a:t>) </a:t>
            </a:r>
            <a:r>
              <a:rPr lang="ja-JP" altLang="en-US" b="1" dirty="0" smtClean="0">
                <a:solidFill>
                  <a:srgbClr val="FF0000"/>
                </a:solidFill>
              </a:rPr>
              <a:t>臨時後見人選任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: </a:t>
            </a:r>
            <a:r>
              <a:rPr lang="ja-JP" altLang="en-US" dirty="0" smtClean="0"/>
              <a:t>韓国家事訴訟規則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    </a:t>
            </a:r>
            <a:r>
              <a:rPr lang="ja-JP" altLang="en-US" dirty="0"/>
              <a:t>第</a:t>
            </a:r>
            <a:r>
              <a:rPr lang="en-US" altLang="ko-KR" dirty="0" smtClean="0"/>
              <a:t>32</a:t>
            </a:r>
            <a:r>
              <a:rPr lang="ja-JP" altLang="en-US" dirty="0" smtClean="0"/>
              <a:t>条</a:t>
            </a:r>
            <a:r>
              <a:rPr lang="en-US" altLang="ko-KR" dirty="0" smtClean="0"/>
              <a:t>(</a:t>
            </a:r>
            <a:r>
              <a:rPr lang="ja-JP" altLang="en-US" dirty="0" smtClean="0"/>
              <a:t>事前処分</a:t>
            </a:r>
            <a:r>
              <a:rPr lang="en-US" altLang="ko-KR" dirty="0" smtClean="0"/>
              <a:t>) </a:t>
            </a:r>
            <a:r>
              <a:rPr lang="ko-KR" altLang="en-US" dirty="0" smtClean="0"/>
              <a:t>④</a:t>
            </a:r>
            <a:r>
              <a:rPr lang="en-US" altLang="ko-KR" dirty="0" smtClean="0"/>
              <a:t>~</a:t>
            </a:r>
            <a:r>
              <a:rPr lang="ko-KR" altLang="en-US" dirty="0" smtClean="0"/>
              <a:t>⑥</a:t>
            </a:r>
            <a:endParaRPr lang="en-US" altLang="ko-KR" dirty="0" smtClean="0"/>
          </a:p>
          <a:p>
            <a:pPr fontAlgn="base">
              <a:buNone/>
            </a:pPr>
            <a:endParaRPr lang="ko-KR" altLang="en-US" dirty="0" smtClean="0"/>
          </a:p>
          <a:p>
            <a:pPr fontAlgn="base"/>
            <a:r>
              <a:rPr lang="ja-JP" altLang="en-US" dirty="0"/>
              <a:t>い</a:t>
            </a:r>
            <a:r>
              <a:rPr lang="en-US" altLang="ko-KR" dirty="0" smtClean="0"/>
              <a:t>) </a:t>
            </a:r>
            <a:r>
              <a:rPr lang="ja-JP" altLang="en-US" b="1" dirty="0" smtClean="0">
                <a:solidFill>
                  <a:srgbClr val="FF0000"/>
                </a:solidFill>
              </a:rPr>
              <a:t>職務</a:t>
            </a:r>
            <a:r>
              <a:rPr lang="ja-JP" altLang="en-US" b="1" dirty="0">
                <a:solidFill>
                  <a:srgbClr val="FF0000"/>
                </a:solidFill>
              </a:rPr>
              <a:t>代</a:t>
            </a:r>
            <a:r>
              <a:rPr lang="ja-JP" altLang="en-US" b="1" dirty="0" smtClean="0">
                <a:solidFill>
                  <a:srgbClr val="FF0000"/>
                </a:solidFill>
              </a:rPr>
              <a:t>行者選任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: </a:t>
            </a:r>
            <a:r>
              <a:rPr lang="ja-JP" altLang="en-US" dirty="0" smtClean="0"/>
              <a:t>同じ規則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    </a:t>
            </a:r>
            <a:r>
              <a:rPr lang="ja-JP" altLang="en-US" dirty="0"/>
              <a:t>第</a:t>
            </a:r>
            <a:r>
              <a:rPr lang="en-US" altLang="ko-KR" dirty="0" smtClean="0"/>
              <a:t>32</a:t>
            </a:r>
            <a:r>
              <a:rPr lang="ja-JP" altLang="en-US" dirty="0"/>
              <a:t>条</a:t>
            </a:r>
            <a:r>
              <a:rPr lang="en-US" altLang="ko-KR" dirty="0" smtClean="0"/>
              <a:t>(</a:t>
            </a:r>
            <a:r>
              <a:rPr lang="ja-JP" altLang="en-US" dirty="0" smtClean="0"/>
              <a:t>事前処分</a:t>
            </a:r>
            <a:r>
              <a:rPr lang="en-US" altLang="ko-KR" dirty="0" smtClean="0"/>
              <a:t>) </a:t>
            </a:r>
            <a:r>
              <a:rPr lang="ko-KR" altLang="en-US" dirty="0" smtClean="0"/>
              <a:t>①</a:t>
            </a:r>
            <a:r>
              <a:rPr lang="en-US" altLang="ko-KR" dirty="0" smtClean="0"/>
              <a:t>~</a:t>
            </a:r>
            <a:r>
              <a:rPr lang="ko-KR" altLang="en-US" dirty="0" smtClean="0"/>
              <a:t>③</a:t>
            </a:r>
            <a:r>
              <a:rPr lang="en-US" altLang="ko-KR" dirty="0" smtClean="0"/>
              <a:t>,</a:t>
            </a:r>
            <a:r>
              <a:rPr lang="ko-KR" altLang="en-US" dirty="0" smtClean="0"/>
              <a:t>⑥</a:t>
            </a:r>
            <a:endParaRPr lang="en-US" altLang="ko-KR" dirty="0" smtClean="0"/>
          </a:p>
          <a:p>
            <a:pPr fontAlgn="base">
              <a:buNone/>
            </a:pPr>
            <a:endParaRPr lang="ko-KR" altLang="en-US" dirty="0" smtClean="0"/>
          </a:p>
          <a:p>
            <a:pPr fontAlgn="base"/>
            <a:r>
              <a:rPr lang="ja-JP" altLang="en-US" dirty="0"/>
              <a:t>う</a:t>
            </a:r>
            <a:r>
              <a:rPr lang="en-US" altLang="ko-KR" dirty="0" smtClean="0"/>
              <a:t>) </a:t>
            </a:r>
            <a:r>
              <a:rPr lang="ja-JP" altLang="en-US" dirty="0" smtClean="0"/>
              <a:t>その他</a:t>
            </a:r>
            <a:r>
              <a:rPr lang="ja-JP" altLang="en-US" dirty="0"/>
              <a:t>の</a:t>
            </a:r>
            <a:r>
              <a:rPr lang="ko-KR" altLang="en-US" dirty="0" smtClean="0"/>
              <a:t> </a:t>
            </a:r>
            <a:r>
              <a:rPr lang="ja-JP" altLang="en-US" b="1" dirty="0" smtClean="0">
                <a:solidFill>
                  <a:srgbClr val="FF0000"/>
                </a:solidFill>
              </a:rPr>
              <a:t>侵害予防的臨時処分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endParaRPr lang="ko-KR" altLang="en-US" b="1" dirty="0" smtClean="0">
              <a:solidFill>
                <a:srgbClr val="FF0000"/>
              </a:solidFill>
            </a:endParaRPr>
          </a:p>
          <a:p>
            <a:pPr fontAlgn="base">
              <a:buNone/>
            </a:pPr>
            <a:r>
              <a:rPr lang="en-US" altLang="ko-KR" dirty="0" smtClean="0"/>
              <a:t>     : </a:t>
            </a:r>
            <a:r>
              <a:rPr lang="ja-JP" altLang="en-US" dirty="0" smtClean="0"/>
              <a:t>韓国家事訴訟法第</a:t>
            </a:r>
            <a:r>
              <a:rPr lang="en-US" altLang="ko-KR" dirty="0" smtClean="0"/>
              <a:t>62</a:t>
            </a:r>
            <a:r>
              <a:rPr lang="ja-JP" altLang="en-US" dirty="0"/>
              <a:t>条</a:t>
            </a:r>
            <a:r>
              <a:rPr lang="en-US" altLang="ko-KR" dirty="0" smtClean="0"/>
              <a:t>(</a:t>
            </a:r>
            <a:r>
              <a:rPr lang="ja-JP" altLang="en-US" dirty="0" smtClean="0"/>
              <a:t>事前処分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 smtClean="0"/>
              <a:t>遺脱財産の</a:t>
            </a:r>
            <a:r>
              <a:rPr lang="ko-KR" altLang="en-US" b="1" dirty="0" smtClean="0"/>
              <a:t>還收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事後的</a:t>
            </a:r>
            <a:r>
              <a:rPr lang="ja-JP" altLang="en-US" b="1" dirty="0" smtClean="0"/>
              <a:t>救済</a:t>
            </a:r>
            <a:r>
              <a:rPr lang="en-US" altLang="ko-KR" b="1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dirty="0" smtClean="0"/>
              <a:t>1) </a:t>
            </a:r>
            <a:r>
              <a:rPr lang="ja-JP" altLang="en-US" dirty="0"/>
              <a:t>徹底</a:t>
            </a:r>
            <a:r>
              <a:rPr lang="ja-JP" altLang="en-US" dirty="0" smtClean="0"/>
              <a:t>した財産調査及び財産リスト作成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     : </a:t>
            </a:r>
            <a:r>
              <a:rPr lang="ja-JP" altLang="en-US" dirty="0" smtClean="0"/>
              <a:t>過去の逸脱財産も調査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→ </a:t>
            </a:r>
            <a:r>
              <a:rPr lang="ja-JP" altLang="en-US" dirty="0" smtClean="0"/>
              <a:t>返還請求権</a:t>
            </a:r>
            <a:r>
              <a:rPr lang="en-US" altLang="ko-KR" dirty="0" smtClean="0"/>
              <a:t>(</a:t>
            </a:r>
            <a:r>
              <a:rPr lang="ja-JP" altLang="en-US" dirty="0" smtClean="0"/>
              <a:t>債権</a:t>
            </a:r>
            <a:r>
              <a:rPr lang="en-US" altLang="ko-KR" dirty="0" smtClean="0"/>
              <a:t>)</a:t>
            </a:r>
            <a:r>
              <a:rPr lang="ja-JP" altLang="en-US" dirty="0" smtClean="0"/>
              <a:t>として記載あり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2) </a:t>
            </a:r>
            <a:r>
              <a:rPr lang="ja-JP" altLang="en-US" dirty="0" smtClean="0"/>
              <a:t>訴訟行為許可審判請求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3) </a:t>
            </a:r>
            <a:r>
              <a:rPr lang="ja-JP" altLang="en-US" dirty="0" smtClean="0"/>
              <a:t>補填処分</a:t>
            </a:r>
            <a:r>
              <a:rPr lang="en-US" altLang="ko-KR" dirty="0" smtClean="0"/>
              <a:t>:</a:t>
            </a:r>
            <a:r>
              <a:rPr lang="ja-JP" altLang="en-US" dirty="0" smtClean="0"/>
              <a:t>仮差押えまたは仮処分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4) </a:t>
            </a:r>
            <a:r>
              <a:rPr lang="ja-JP" altLang="en-US" dirty="0" smtClean="0"/>
              <a:t>本案訴訟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ko-KR" altLang="en-US" dirty="0" smtClean="0"/>
              <a:t>     </a:t>
            </a:r>
            <a:r>
              <a:rPr lang="ja-JP" altLang="en-US" dirty="0" smtClean="0"/>
              <a:t>あ</a:t>
            </a:r>
            <a:r>
              <a:rPr lang="en-US" altLang="ko-KR" dirty="0" smtClean="0"/>
              <a:t>)</a:t>
            </a:r>
            <a:r>
              <a:rPr lang="ja-JP" altLang="en-US" dirty="0" smtClean="0"/>
              <a:t>現物の回収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 fontAlgn="base">
              <a:buNone/>
            </a:pPr>
            <a:r>
              <a:rPr lang="ko-KR" altLang="en-US" dirty="0" smtClean="0"/>
              <a:t>     </a:t>
            </a:r>
            <a:r>
              <a:rPr lang="ja-JP" altLang="en-US" dirty="0" smtClean="0"/>
              <a:t>い</a:t>
            </a:r>
            <a:r>
              <a:rPr lang="en-US" altLang="ko-KR" dirty="0" smtClean="0"/>
              <a:t>) </a:t>
            </a:r>
            <a:r>
              <a:rPr lang="ja-JP" altLang="en-US" dirty="0" smtClean="0"/>
              <a:t>損害賠償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審判請求前親族による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逸脱財産の回収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事例</a:t>
            </a:r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en-US" altLang="ko-KR" dirty="0" smtClean="0"/>
              <a:t>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 fontScale="92500"/>
          </a:bodyPr>
          <a:lstStyle/>
          <a:p>
            <a:endParaRPr lang="en-US" altLang="ko-KR" dirty="0" smtClean="0"/>
          </a:p>
          <a:p>
            <a:r>
              <a:rPr lang="ja-JP" altLang="en-US" dirty="0"/>
              <a:t>発表者</a:t>
            </a:r>
            <a:r>
              <a:rPr lang="en-US" altLang="ko-KR" dirty="0" smtClean="0"/>
              <a:t>= </a:t>
            </a:r>
            <a:r>
              <a:rPr lang="ja-JP" altLang="en-US" dirty="0" smtClean="0"/>
              <a:t>成年後見人</a:t>
            </a:r>
            <a:endParaRPr lang="en-US" altLang="ko-KR" dirty="0" smtClean="0"/>
          </a:p>
          <a:p>
            <a:r>
              <a:rPr lang="ja-JP" altLang="en-US" dirty="0" smtClean="0"/>
              <a:t>末っ子（息子）が被後見人</a:t>
            </a:r>
            <a:r>
              <a:rPr lang="en-US" altLang="ko-KR" dirty="0" smtClean="0"/>
              <a:t>(</a:t>
            </a:r>
            <a:r>
              <a:rPr lang="ja-JP" altLang="en-US" dirty="0" smtClean="0"/>
              <a:t>母</a:t>
            </a:r>
            <a:r>
              <a:rPr lang="en-US" altLang="ko-KR" dirty="0" smtClean="0"/>
              <a:t>)</a:t>
            </a:r>
            <a:r>
              <a:rPr lang="ja-JP" altLang="en-US" dirty="0" smtClean="0"/>
              <a:t>の預金</a:t>
            </a:r>
            <a:r>
              <a:rPr lang="en-US" altLang="ja-JP" dirty="0" smtClean="0"/>
              <a:t>1</a:t>
            </a:r>
            <a:r>
              <a:rPr lang="ja-JP" altLang="en-US" dirty="0" smtClean="0"/>
              <a:t>億</a:t>
            </a:r>
            <a:r>
              <a:rPr lang="en-US" altLang="ja-JP" dirty="0" smtClean="0"/>
              <a:t>6</a:t>
            </a:r>
            <a:r>
              <a:rPr lang="ja-JP" altLang="en-US" dirty="0" smtClean="0"/>
              <a:t>千万ウォン引き出し、消費</a:t>
            </a:r>
            <a:r>
              <a:rPr lang="en-US" altLang="ko-KR" dirty="0" smtClean="0"/>
              <a:t>+</a:t>
            </a:r>
            <a:r>
              <a:rPr lang="ja-JP" altLang="en-US" dirty="0" smtClean="0"/>
              <a:t>マンション売却等を試みる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ja-JP" altLang="en-US" dirty="0" smtClean="0"/>
              <a:t>姉たちが</a:t>
            </a:r>
            <a:r>
              <a:rPr lang="ko-KR" altLang="en-US" dirty="0" smtClean="0"/>
              <a:t> </a:t>
            </a:r>
            <a:r>
              <a:rPr lang="ja-JP" altLang="en-US" dirty="0" smtClean="0"/>
              <a:t>成年後見審判請求</a:t>
            </a:r>
            <a:endParaRPr lang="en-US" altLang="ko-KR" dirty="0" smtClean="0"/>
          </a:p>
          <a:p>
            <a:r>
              <a:rPr lang="ja-JP" altLang="en-US" dirty="0" smtClean="0"/>
              <a:t>ソウルの被後見人</a:t>
            </a:r>
            <a:r>
              <a:rPr lang="en-US" altLang="ko-KR" dirty="0" smtClean="0"/>
              <a:t>(</a:t>
            </a:r>
            <a:r>
              <a:rPr lang="ja-JP" altLang="en-US" dirty="0" smtClean="0"/>
              <a:t>認知症</a:t>
            </a:r>
            <a:r>
              <a:rPr lang="en-US" altLang="ko-KR" dirty="0" smtClean="0"/>
              <a:t>)</a:t>
            </a:r>
            <a:r>
              <a:rPr lang="ja-JP" altLang="en-US" dirty="0" smtClean="0"/>
              <a:t>を</a:t>
            </a:r>
            <a:r>
              <a:rPr lang="ko-KR" altLang="en-US" dirty="0" smtClean="0"/>
              <a:t> </a:t>
            </a:r>
            <a:r>
              <a:rPr lang="ja-JP" altLang="en-US" dirty="0" smtClean="0"/>
              <a:t>黙って地方都市の療養病院に入院させる</a:t>
            </a:r>
            <a:endParaRPr lang="en-US" altLang="ko-KR" dirty="0" smtClean="0"/>
          </a:p>
          <a:p>
            <a:r>
              <a:rPr lang="ja-JP" altLang="en-US" dirty="0" smtClean="0"/>
              <a:t>侵害</a:t>
            </a:r>
            <a:r>
              <a:rPr lang="ja-JP" altLang="en-US" dirty="0"/>
              <a:t>者</a:t>
            </a:r>
            <a:r>
              <a:rPr lang="en-US" altLang="ko-KR" dirty="0" smtClean="0"/>
              <a:t>(</a:t>
            </a:r>
            <a:r>
              <a:rPr lang="ja-JP" altLang="en-US" dirty="0" smtClean="0"/>
              <a:t>息子</a:t>
            </a:r>
            <a:r>
              <a:rPr lang="en-US" altLang="ko-KR" dirty="0" smtClean="0"/>
              <a:t>)</a:t>
            </a:r>
            <a:r>
              <a:rPr lang="ja-JP" altLang="en-US" dirty="0" smtClean="0"/>
              <a:t>は、療養病院費支給滞納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審判請求前親族による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ja-JP" altLang="en-US" dirty="0" smtClean="0"/>
              <a:t>逸脱財産の回収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ja-JP" altLang="en-US" dirty="0" smtClean="0"/>
              <a:t>事例</a:t>
            </a:r>
            <a:r>
              <a:rPr lang="en-US" altLang="ko-KR" dirty="0" smtClean="0"/>
              <a:t>1</a:t>
            </a:r>
            <a:r>
              <a:rPr lang="en-US" altLang="ko-KR" dirty="0" smtClean="0"/>
              <a:t>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r>
              <a:rPr lang="ja-JP" altLang="en-US" dirty="0" smtClean="0"/>
              <a:t>成年後見人の</a:t>
            </a:r>
            <a:r>
              <a:rPr lang="ko-KR" altLang="en-US" dirty="0" smtClean="0"/>
              <a:t> </a:t>
            </a:r>
            <a:r>
              <a:rPr lang="ja-JP" altLang="en-US" b="1" dirty="0" smtClean="0">
                <a:solidFill>
                  <a:srgbClr val="FF0000"/>
                </a:solidFill>
              </a:rPr>
              <a:t>逸脱財産還収活動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ja-JP" altLang="en-US" dirty="0" smtClean="0"/>
              <a:t>裁判部に訴訟行為など、許可審判請求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ja-JP" altLang="en-US" dirty="0" smtClean="0"/>
              <a:t>加害者の住所及び不動産所在地探知</a:t>
            </a:r>
            <a:r>
              <a:rPr lang="ko-KR" altLang="en-US" dirty="0" smtClean="0"/>
              <a:t>  </a:t>
            </a:r>
            <a:r>
              <a:rPr lang="en-US" altLang="ko-KR" dirty="0" smtClean="0"/>
              <a:t>(</a:t>
            </a:r>
            <a:r>
              <a:rPr lang="ja-JP" altLang="en-US" dirty="0" smtClean="0"/>
              <a:t>住所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補正命令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ja-JP" altLang="en-US" dirty="0" smtClean="0"/>
              <a:t>大法院に財産事実照会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ja-JP" altLang="en-US" dirty="0" smtClean="0"/>
              <a:t>管轄法院に不動産仮差押え申請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ja-JP" altLang="en-US" dirty="0" smtClean="0"/>
              <a:t>逸脱財産</a:t>
            </a:r>
            <a:r>
              <a:rPr lang="en-US" altLang="ko-KR" dirty="0" smtClean="0"/>
              <a:t>(</a:t>
            </a:r>
            <a:r>
              <a:rPr lang="ja-JP" altLang="en-US" dirty="0" smtClean="0"/>
              <a:t>預金引出し金</a:t>
            </a:r>
            <a:r>
              <a:rPr lang="en-US" altLang="ko-KR" dirty="0" smtClean="0"/>
              <a:t>)</a:t>
            </a:r>
            <a:r>
              <a:rPr lang="ja-JP" altLang="en-US" dirty="0" smtClean="0"/>
              <a:t>変換請求訴訟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1000</Words>
  <Application>Microsoft Office PowerPoint</Application>
  <PresentationFormat>画面に合わせる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맑은 고딕</vt:lpstr>
      <vt:lpstr>ＭＳ Ｐゴシック</vt:lpstr>
      <vt:lpstr>Arial</vt:lpstr>
      <vt:lpstr>Office 테마</vt:lpstr>
      <vt:lpstr>被後見人の財産法的保護 -逸脱防止及び財産還收 -</vt:lpstr>
      <vt:lpstr>はじめに 韓国成年後見法施行3年評価と問題点の改善方向</vt:lpstr>
      <vt:lpstr>成年後見人の  被後見人財産保護の義務と重要性 </vt:lpstr>
      <vt:lpstr> 被後見人財産侵害(逸脱)類型  </vt:lpstr>
      <vt:lpstr>被後見人財産侵害(逸脱)類型 </vt:lpstr>
      <vt:lpstr>財産侵害の予防 (事前的保護)</vt:lpstr>
      <vt:lpstr>遺脱財産の還收 (事後的救済)</vt:lpstr>
      <vt:lpstr> 審判請求前親族による  逸脱財産の回収 (事例1) </vt:lpstr>
      <vt:lpstr> 審判請求前親族による  逸脱財産の回収 (事例1) </vt:lpstr>
      <vt:lpstr> 審判進行中に後見人候補者などに  よる横領とその救済　(事例2) </vt:lpstr>
      <vt:lpstr>審判進行中に後見人候補者などに  よる横領とその救済　(事例2) </vt:lpstr>
      <vt:lpstr> 成年後見人が不動産売却代金を  自分の口座に入金し消費 (事例3) </vt:lpstr>
      <vt:lpstr> 成年後見人が不動産売却代金を  自分の口座に入金し消費 (事例3) </vt:lpstr>
      <vt:lpstr>財産保護の問題点と改善方案</vt:lpstr>
      <vt:lpstr>財産保護の問題点と改善方案</vt:lpstr>
      <vt:lpstr>Let me compliment you  for your attention !.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임의후견 실무</dc:title>
  <dc:creator>winxp</dc:creator>
  <cp:lastModifiedBy>rosakim</cp:lastModifiedBy>
  <cp:revision>298</cp:revision>
  <dcterms:created xsi:type="dcterms:W3CDTF">2013-06-03T12:44:47Z</dcterms:created>
  <dcterms:modified xsi:type="dcterms:W3CDTF">2016-10-16T13:30:43Z</dcterms:modified>
</cp:coreProperties>
</file>